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410" r:id="rId2"/>
    <p:sldId id="411" r:id="rId3"/>
    <p:sldId id="303" r:id="rId4"/>
    <p:sldId id="306" r:id="rId5"/>
    <p:sldId id="261" r:id="rId6"/>
    <p:sldId id="262" r:id="rId7"/>
    <p:sldId id="263" r:id="rId8"/>
    <p:sldId id="264" r:id="rId9"/>
    <p:sldId id="265" r:id="rId10"/>
    <p:sldId id="412" r:id="rId11"/>
    <p:sldId id="266" r:id="rId12"/>
    <p:sldId id="267" r:id="rId13"/>
    <p:sldId id="268" r:id="rId14"/>
    <p:sldId id="413" r:id="rId15"/>
    <p:sldId id="272" r:id="rId16"/>
    <p:sldId id="382" r:id="rId17"/>
    <p:sldId id="3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D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77EF2-6D50-4CEB-8675-CF509149FF14}" type="doc">
      <dgm:prSet loTypeId="urn:microsoft.com/office/officeart/2005/8/layout/venn3" loCatId="relationship" qsTypeId="urn:microsoft.com/office/officeart/2005/8/quickstyle/3d7" qsCatId="3D" csTypeId="urn:microsoft.com/office/officeart/2005/8/colors/colorful4" csCatId="colorful" phldr="1"/>
      <dgm:spPr/>
      <dgm:t>
        <a:bodyPr/>
        <a:lstStyle/>
        <a:p>
          <a:endParaRPr lang="en-US"/>
        </a:p>
      </dgm:t>
    </dgm:pt>
    <dgm:pt modelId="{CBD5A13C-A84E-4172-9A7B-6089055197CC}">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Chính trị</a:t>
          </a:r>
        </a:p>
      </dgm:t>
    </dgm:pt>
    <dgm:pt modelId="{78CD1709-75A7-4937-AF9E-D1DA605690BD}" type="parTrans" cxnId="{21BCC6E6-F336-4B2F-925B-F2F1E4800EF6}">
      <dgm:prSet/>
      <dgm:spPr/>
      <dgm:t>
        <a:bodyPr/>
        <a:lstStyle/>
        <a:p>
          <a:endParaRPr lang="en-US"/>
        </a:p>
      </dgm:t>
    </dgm:pt>
    <dgm:pt modelId="{CF279FF3-D134-4EC9-B6F6-F0BDD0F1C1B5}" type="sibTrans" cxnId="{21BCC6E6-F336-4B2F-925B-F2F1E4800EF6}">
      <dgm:prSet/>
      <dgm:spPr/>
      <dgm:t>
        <a:bodyPr/>
        <a:lstStyle/>
        <a:p>
          <a:endParaRPr lang="en-US"/>
        </a:p>
      </dgm:t>
    </dgm:pt>
    <dgm:pt modelId="{50979118-AA55-411A-BCFD-962A38C1B063}">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gm:t>
    </dgm:pt>
    <dgm:pt modelId="{040C83B4-70FB-4165-8334-311687EF423C}" type="parTrans" cxnId="{E9F295DD-7F09-4D1B-A204-444AC813E899}">
      <dgm:prSet/>
      <dgm:spPr/>
      <dgm:t>
        <a:bodyPr/>
        <a:lstStyle/>
        <a:p>
          <a:endParaRPr lang="en-US"/>
        </a:p>
      </dgm:t>
    </dgm:pt>
    <dgm:pt modelId="{9F165930-9838-4618-A509-8D1E17CADA6D}" type="sibTrans" cxnId="{E9F295DD-7F09-4D1B-A204-444AC813E899}">
      <dgm:prSet/>
      <dgm:spPr/>
      <dgm:t>
        <a:bodyPr/>
        <a:lstStyle/>
        <a:p>
          <a:endParaRPr lang="en-US"/>
        </a:p>
      </dgm:t>
    </dgm:pt>
    <dgm:pt modelId="{A8B5AC42-1713-411B-BED1-9BDC003C80AC}" type="pres">
      <dgm:prSet presAssocID="{66377EF2-6D50-4CEB-8675-CF509149FF14}" presName="Name0" presStyleCnt="0">
        <dgm:presLayoutVars>
          <dgm:dir/>
          <dgm:resizeHandles val="exact"/>
        </dgm:presLayoutVars>
      </dgm:prSet>
      <dgm:spPr/>
    </dgm:pt>
    <dgm:pt modelId="{4BB08A28-C3B7-40DF-9266-2C7C7D783276}" type="pres">
      <dgm:prSet presAssocID="{CBD5A13C-A84E-4172-9A7B-6089055197CC}" presName="Name5" presStyleLbl="vennNode1" presStyleIdx="0" presStyleCnt="2">
        <dgm:presLayoutVars>
          <dgm:bulletEnabled val="1"/>
        </dgm:presLayoutVars>
      </dgm:prSet>
      <dgm:spPr/>
    </dgm:pt>
    <dgm:pt modelId="{60E3D0F3-DBEC-42FA-8C2B-CE1729205FAA}" type="pres">
      <dgm:prSet presAssocID="{CF279FF3-D134-4EC9-B6F6-F0BDD0F1C1B5}" presName="space" presStyleCnt="0"/>
      <dgm:spPr/>
    </dgm:pt>
    <dgm:pt modelId="{AFB2300D-31E5-4074-88BD-5C8711434B0D}" type="pres">
      <dgm:prSet presAssocID="{50979118-AA55-411A-BCFD-962A38C1B063}" presName="Name5" presStyleLbl="vennNode1" presStyleIdx="1" presStyleCnt="2">
        <dgm:presLayoutVars>
          <dgm:bulletEnabled val="1"/>
        </dgm:presLayoutVars>
      </dgm:prSet>
      <dgm:spPr/>
    </dgm:pt>
  </dgm:ptLst>
  <dgm:cxnLst>
    <dgm:cxn modelId="{0761EF13-356D-4DA1-B0ED-1E79AFFC5F24}" type="presOf" srcId="{CBD5A13C-A84E-4172-9A7B-6089055197CC}" destId="{4BB08A28-C3B7-40DF-9266-2C7C7D783276}" srcOrd="0" destOrd="0" presId="urn:microsoft.com/office/officeart/2005/8/layout/venn3"/>
    <dgm:cxn modelId="{5E0D4436-3196-481C-B917-906DE4DFF355}" type="presOf" srcId="{50979118-AA55-411A-BCFD-962A38C1B063}" destId="{AFB2300D-31E5-4074-88BD-5C8711434B0D}" srcOrd="0" destOrd="0" presId="urn:microsoft.com/office/officeart/2005/8/layout/venn3"/>
    <dgm:cxn modelId="{62711463-54C2-4CD1-A9E2-DA80FA6616D1}" type="presOf" srcId="{66377EF2-6D50-4CEB-8675-CF509149FF14}" destId="{A8B5AC42-1713-411B-BED1-9BDC003C80AC}" srcOrd="0" destOrd="0" presId="urn:microsoft.com/office/officeart/2005/8/layout/venn3"/>
    <dgm:cxn modelId="{E9F295DD-7F09-4D1B-A204-444AC813E899}" srcId="{66377EF2-6D50-4CEB-8675-CF509149FF14}" destId="{50979118-AA55-411A-BCFD-962A38C1B063}" srcOrd="1" destOrd="0" parTransId="{040C83B4-70FB-4165-8334-311687EF423C}" sibTransId="{9F165930-9838-4618-A509-8D1E17CADA6D}"/>
    <dgm:cxn modelId="{21BCC6E6-F336-4B2F-925B-F2F1E4800EF6}" srcId="{66377EF2-6D50-4CEB-8675-CF509149FF14}" destId="{CBD5A13C-A84E-4172-9A7B-6089055197CC}" srcOrd="0" destOrd="0" parTransId="{78CD1709-75A7-4937-AF9E-D1DA605690BD}" sibTransId="{CF279FF3-D134-4EC9-B6F6-F0BDD0F1C1B5}"/>
    <dgm:cxn modelId="{05D2C21F-884C-43CA-923E-DF044CBC1318}" type="presParOf" srcId="{A8B5AC42-1713-411B-BED1-9BDC003C80AC}" destId="{4BB08A28-C3B7-40DF-9266-2C7C7D783276}" srcOrd="0" destOrd="0" presId="urn:microsoft.com/office/officeart/2005/8/layout/venn3"/>
    <dgm:cxn modelId="{CEF9E5DC-EA2F-4C84-AB20-2721971F491A}" type="presParOf" srcId="{A8B5AC42-1713-411B-BED1-9BDC003C80AC}" destId="{60E3D0F3-DBEC-42FA-8C2B-CE1729205FAA}" srcOrd="1" destOrd="0" presId="urn:microsoft.com/office/officeart/2005/8/layout/venn3"/>
    <dgm:cxn modelId="{A44A5766-5CE4-4BC6-A361-E8A57D895392}" type="presParOf" srcId="{A8B5AC42-1713-411B-BED1-9BDC003C80AC}" destId="{AFB2300D-31E5-4074-88BD-5C8711434B0D}" srcOrd="2" destOrd="0" presId="urn:microsoft.com/office/officeart/2005/8/layout/ven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77EF2-6D50-4CEB-8675-CF509149FF14}" type="doc">
      <dgm:prSet loTypeId="urn:microsoft.com/office/officeart/2005/8/layout/venn3" loCatId="relationship" qsTypeId="urn:microsoft.com/office/officeart/2005/8/quickstyle/3d7" qsCatId="3D" csTypeId="urn:microsoft.com/office/officeart/2005/8/colors/colorful4" csCatId="colorful" phldr="1"/>
      <dgm:spPr/>
      <dgm:t>
        <a:bodyPr/>
        <a:lstStyle/>
        <a:p>
          <a:endParaRPr lang="en-US"/>
        </a:p>
      </dgm:t>
    </dgm:pt>
    <dgm:pt modelId="{CBD5A13C-A84E-4172-9A7B-6089055197CC}">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Kinh tế</a:t>
          </a:r>
        </a:p>
      </dgm:t>
    </dgm:pt>
    <dgm:pt modelId="{78CD1709-75A7-4937-AF9E-D1DA605690BD}" type="parTrans" cxnId="{21BCC6E6-F336-4B2F-925B-F2F1E4800EF6}">
      <dgm:prSet/>
      <dgm:spPr/>
      <dgm:t>
        <a:bodyPr/>
        <a:lstStyle/>
        <a:p>
          <a:endParaRPr lang="en-US"/>
        </a:p>
      </dgm:t>
    </dgm:pt>
    <dgm:pt modelId="{CF279FF3-D134-4EC9-B6F6-F0BDD0F1C1B5}" type="sibTrans" cxnId="{21BCC6E6-F336-4B2F-925B-F2F1E4800EF6}">
      <dgm:prSet/>
      <dgm:spPr/>
      <dgm:t>
        <a:bodyPr/>
        <a:lstStyle/>
        <a:p>
          <a:endParaRPr lang="en-US"/>
        </a:p>
      </dgm:t>
    </dgm:pt>
    <dgm:pt modelId="{50979118-AA55-411A-BCFD-962A38C1B063}">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gm:t>
    </dgm:pt>
    <dgm:pt modelId="{040C83B4-70FB-4165-8334-311687EF423C}" type="parTrans" cxnId="{E9F295DD-7F09-4D1B-A204-444AC813E899}">
      <dgm:prSet/>
      <dgm:spPr/>
      <dgm:t>
        <a:bodyPr/>
        <a:lstStyle/>
        <a:p>
          <a:endParaRPr lang="en-US"/>
        </a:p>
      </dgm:t>
    </dgm:pt>
    <dgm:pt modelId="{9F165930-9838-4618-A509-8D1E17CADA6D}" type="sibTrans" cxnId="{E9F295DD-7F09-4D1B-A204-444AC813E899}">
      <dgm:prSet/>
      <dgm:spPr/>
      <dgm:t>
        <a:bodyPr/>
        <a:lstStyle/>
        <a:p>
          <a:endParaRPr lang="en-US"/>
        </a:p>
      </dgm:t>
    </dgm:pt>
    <dgm:pt modelId="{A8B5AC42-1713-411B-BED1-9BDC003C80AC}" type="pres">
      <dgm:prSet presAssocID="{66377EF2-6D50-4CEB-8675-CF509149FF14}" presName="Name0" presStyleCnt="0">
        <dgm:presLayoutVars>
          <dgm:dir/>
          <dgm:resizeHandles val="exact"/>
        </dgm:presLayoutVars>
      </dgm:prSet>
      <dgm:spPr/>
    </dgm:pt>
    <dgm:pt modelId="{4BB08A28-C3B7-40DF-9266-2C7C7D783276}" type="pres">
      <dgm:prSet presAssocID="{CBD5A13C-A84E-4172-9A7B-6089055197CC}" presName="Name5" presStyleLbl="vennNode1" presStyleIdx="0" presStyleCnt="2">
        <dgm:presLayoutVars>
          <dgm:bulletEnabled val="1"/>
        </dgm:presLayoutVars>
      </dgm:prSet>
      <dgm:spPr/>
    </dgm:pt>
    <dgm:pt modelId="{60E3D0F3-DBEC-42FA-8C2B-CE1729205FAA}" type="pres">
      <dgm:prSet presAssocID="{CF279FF3-D134-4EC9-B6F6-F0BDD0F1C1B5}" presName="space" presStyleCnt="0"/>
      <dgm:spPr/>
    </dgm:pt>
    <dgm:pt modelId="{AFB2300D-31E5-4074-88BD-5C8711434B0D}" type="pres">
      <dgm:prSet presAssocID="{50979118-AA55-411A-BCFD-962A38C1B063}" presName="Name5" presStyleLbl="vennNode1" presStyleIdx="1" presStyleCnt="2">
        <dgm:presLayoutVars>
          <dgm:bulletEnabled val="1"/>
        </dgm:presLayoutVars>
      </dgm:prSet>
      <dgm:spPr/>
    </dgm:pt>
  </dgm:ptLst>
  <dgm:cxnLst>
    <dgm:cxn modelId="{0761EF13-356D-4DA1-B0ED-1E79AFFC5F24}" type="presOf" srcId="{CBD5A13C-A84E-4172-9A7B-6089055197CC}" destId="{4BB08A28-C3B7-40DF-9266-2C7C7D783276}" srcOrd="0" destOrd="0" presId="urn:microsoft.com/office/officeart/2005/8/layout/venn3"/>
    <dgm:cxn modelId="{5E0D4436-3196-481C-B917-906DE4DFF355}" type="presOf" srcId="{50979118-AA55-411A-BCFD-962A38C1B063}" destId="{AFB2300D-31E5-4074-88BD-5C8711434B0D}" srcOrd="0" destOrd="0" presId="urn:microsoft.com/office/officeart/2005/8/layout/venn3"/>
    <dgm:cxn modelId="{62711463-54C2-4CD1-A9E2-DA80FA6616D1}" type="presOf" srcId="{66377EF2-6D50-4CEB-8675-CF509149FF14}" destId="{A8B5AC42-1713-411B-BED1-9BDC003C80AC}" srcOrd="0" destOrd="0" presId="urn:microsoft.com/office/officeart/2005/8/layout/venn3"/>
    <dgm:cxn modelId="{E9F295DD-7F09-4D1B-A204-444AC813E899}" srcId="{66377EF2-6D50-4CEB-8675-CF509149FF14}" destId="{50979118-AA55-411A-BCFD-962A38C1B063}" srcOrd="1" destOrd="0" parTransId="{040C83B4-70FB-4165-8334-311687EF423C}" sibTransId="{9F165930-9838-4618-A509-8D1E17CADA6D}"/>
    <dgm:cxn modelId="{21BCC6E6-F336-4B2F-925B-F2F1E4800EF6}" srcId="{66377EF2-6D50-4CEB-8675-CF509149FF14}" destId="{CBD5A13C-A84E-4172-9A7B-6089055197CC}" srcOrd="0" destOrd="0" parTransId="{78CD1709-75A7-4937-AF9E-D1DA605690BD}" sibTransId="{CF279FF3-D134-4EC9-B6F6-F0BDD0F1C1B5}"/>
    <dgm:cxn modelId="{05D2C21F-884C-43CA-923E-DF044CBC1318}" type="presParOf" srcId="{A8B5AC42-1713-411B-BED1-9BDC003C80AC}" destId="{4BB08A28-C3B7-40DF-9266-2C7C7D783276}" srcOrd="0" destOrd="0" presId="urn:microsoft.com/office/officeart/2005/8/layout/venn3"/>
    <dgm:cxn modelId="{CEF9E5DC-EA2F-4C84-AB20-2721971F491A}" type="presParOf" srcId="{A8B5AC42-1713-411B-BED1-9BDC003C80AC}" destId="{60E3D0F3-DBEC-42FA-8C2B-CE1729205FAA}" srcOrd="1" destOrd="0" presId="urn:microsoft.com/office/officeart/2005/8/layout/venn3"/>
    <dgm:cxn modelId="{A44A5766-5CE4-4BC6-A361-E8A57D895392}" type="presParOf" srcId="{A8B5AC42-1713-411B-BED1-9BDC003C80AC}" destId="{AFB2300D-31E5-4074-88BD-5C8711434B0D}" srcOrd="2" destOrd="0" presId="urn:microsoft.com/office/officeart/2005/8/layout/ven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377EF2-6D50-4CEB-8675-CF509149FF14}" type="doc">
      <dgm:prSet loTypeId="urn:microsoft.com/office/officeart/2005/8/layout/venn3" loCatId="relationship" qsTypeId="urn:microsoft.com/office/officeart/2005/8/quickstyle/3d7" qsCatId="3D" csTypeId="urn:microsoft.com/office/officeart/2005/8/colors/colorful4" csCatId="colorful" phldr="1"/>
      <dgm:spPr/>
      <dgm:t>
        <a:bodyPr/>
        <a:lstStyle/>
        <a:p>
          <a:endParaRPr lang="en-US"/>
        </a:p>
      </dgm:t>
    </dgm:pt>
    <dgm:pt modelId="{CBD5A13C-A84E-4172-9A7B-6089055197CC}">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Chính trị</a:t>
          </a:r>
        </a:p>
      </dgm:t>
    </dgm:pt>
    <dgm:pt modelId="{78CD1709-75A7-4937-AF9E-D1DA605690BD}" type="parTrans" cxnId="{21BCC6E6-F336-4B2F-925B-F2F1E4800EF6}">
      <dgm:prSet/>
      <dgm:spPr/>
      <dgm:t>
        <a:bodyPr/>
        <a:lstStyle/>
        <a:p>
          <a:endParaRPr lang="en-US"/>
        </a:p>
      </dgm:t>
    </dgm:pt>
    <dgm:pt modelId="{CF279FF3-D134-4EC9-B6F6-F0BDD0F1C1B5}" type="sibTrans" cxnId="{21BCC6E6-F336-4B2F-925B-F2F1E4800EF6}">
      <dgm:prSet/>
      <dgm:spPr/>
      <dgm:t>
        <a:bodyPr/>
        <a:lstStyle/>
        <a:p>
          <a:endParaRPr lang="en-US"/>
        </a:p>
      </dgm:t>
    </dgm:pt>
    <dgm:pt modelId="{50979118-AA55-411A-BCFD-962A38C1B063}">
      <dgm:prSet phldrT="[Text]" custT="1"/>
      <dgm:spPr/>
      <dgm:t>
        <a:bodyPr/>
        <a:lstStyle/>
        <a:p>
          <a:r>
            <a:rPr lang="en-US" sz="32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gm:t>
    </dgm:pt>
    <dgm:pt modelId="{040C83B4-70FB-4165-8334-311687EF423C}" type="parTrans" cxnId="{E9F295DD-7F09-4D1B-A204-444AC813E899}">
      <dgm:prSet/>
      <dgm:spPr/>
      <dgm:t>
        <a:bodyPr/>
        <a:lstStyle/>
        <a:p>
          <a:endParaRPr lang="en-US"/>
        </a:p>
      </dgm:t>
    </dgm:pt>
    <dgm:pt modelId="{9F165930-9838-4618-A509-8D1E17CADA6D}" type="sibTrans" cxnId="{E9F295DD-7F09-4D1B-A204-444AC813E899}">
      <dgm:prSet/>
      <dgm:spPr/>
      <dgm:t>
        <a:bodyPr/>
        <a:lstStyle/>
        <a:p>
          <a:endParaRPr lang="en-US"/>
        </a:p>
      </dgm:t>
    </dgm:pt>
    <dgm:pt modelId="{A8B5AC42-1713-411B-BED1-9BDC003C80AC}" type="pres">
      <dgm:prSet presAssocID="{66377EF2-6D50-4CEB-8675-CF509149FF14}" presName="Name0" presStyleCnt="0">
        <dgm:presLayoutVars>
          <dgm:dir/>
          <dgm:resizeHandles val="exact"/>
        </dgm:presLayoutVars>
      </dgm:prSet>
      <dgm:spPr/>
    </dgm:pt>
    <dgm:pt modelId="{4BB08A28-C3B7-40DF-9266-2C7C7D783276}" type="pres">
      <dgm:prSet presAssocID="{CBD5A13C-A84E-4172-9A7B-6089055197CC}" presName="Name5" presStyleLbl="vennNode1" presStyleIdx="0" presStyleCnt="2">
        <dgm:presLayoutVars>
          <dgm:bulletEnabled val="1"/>
        </dgm:presLayoutVars>
      </dgm:prSet>
      <dgm:spPr/>
    </dgm:pt>
    <dgm:pt modelId="{60E3D0F3-DBEC-42FA-8C2B-CE1729205FAA}" type="pres">
      <dgm:prSet presAssocID="{CF279FF3-D134-4EC9-B6F6-F0BDD0F1C1B5}" presName="space" presStyleCnt="0"/>
      <dgm:spPr/>
    </dgm:pt>
    <dgm:pt modelId="{AFB2300D-31E5-4074-88BD-5C8711434B0D}" type="pres">
      <dgm:prSet presAssocID="{50979118-AA55-411A-BCFD-962A38C1B063}" presName="Name5" presStyleLbl="vennNode1" presStyleIdx="1" presStyleCnt="2">
        <dgm:presLayoutVars>
          <dgm:bulletEnabled val="1"/>
        </dgm:presLayoutVars>
      </dgm:prSet>
      <dgm:spPr/>
    </dgm:pt>
  </dgm:ptLst>
  <dgm:cxnLst>
    <dgm:cxn modelId="{0761EF13-356D-4DA1-B0ED-1E79AFFC5F24}" type="presOf" srcId="{CBD5A13C-A84E-4172-9A7B-6089055197CC}" destId="{4BB08A28-C3B7-40DF-9266-2C7C7D783276}" srcOrd="0" destOrd="0" presId="urn:microsoft.com/office/officeart/2005/8/layout/venn3"/>
    <dgm:cxn modelId="{5E0D4436-3196-481C-B917-906DE4DFF355}" type="presOf" srcId="{50979118-AA55-411A-BCFD-962A38C1B063}" destId="{AFB2300D-31E5-4074-88BD-5C8711434B0D}" srcOrd="0" destOrd="0" presId="urn:microsoft.com/office/officeart/2005/8/layout/venn3"/>
    <dgm:cxn modelId="{62711463-54C2-4CD1-A9E2-DA80FA6616D1}" type="presOf" srcId="{66377EF2-6D50-4CEB-8675-CF509149FF14}" destId="{A8B5AC42-1713-411B-BED1-9BDC003C80AC}" srcOrd="0" destOrd="0" presId="urn:microsoft.com/office/officeart/2005/8/layout/venn3"/>
    <dgm:cxn modelId="{E9F295DD-7F09-4D1B-A204-444AC813E899}" srcId="{66377EF2-6D50-4CEB-8675-CF509149FF14}" destId="{50979118-AA55-411A-BCFD-962A38C1B063}" srcOrd="1" destOrd="0" parTransId="{040C83B4-70FB-4165-8334-311687EF423C}" sibTransId="{9F165930-9838-4618-A509-8D1E17CADA6D}"/>
    <dgm:cxn modelId="{21BCC6E6-F336-4B2F-925B-F2F1E4800EF6}" srcId="{66377EF2-6D50-4CEB-8675-CF509149FF14}" destId="{CBD5A13C-A84E-4172-9A7B-6089055197CC}" srcOrd="0" destOrd="0" parTransId="{78CD1709-75A7-4937-AF9E-D1DA605690BD}" sibTransId="{CF279FF3-D134-4EC9-B6F6-F0BDD0F1C1B5}"/>
    <dgm:cxn modelId="{05D2C21F-884C-43CA-923E-DF044CBC1318}" type="presParOf" srcId="{A8B5AC42-1713-411B-BED1-9BDC003C80AC}" destId="{4BB08A28-C3B7-40DF-9266-2C7C7D783276}" srcOrd="0" destOrd="0" presId="urn:microsoft.com/office/officeart/2005/8/layout/venn3"/>
    <dgm:cxn modelId="{CEF9E5DC-EA2F-4C84-AB20-2721971F491A}" type="presParOf" srcId="{A8B5AC42-1713-411B-BED1-9BDC003C80AC}" destId="{60E3D0F3-DBEC-42FA-8C2B-CE1729205FAA}" srcOrd="1" destOrd="0" presId="urn:microsoft.com/office/officeart/2005/8/layout/venn3"/>
    <dgm:cxn modelId="{A44A5766-5CE4-4BC6-A361-E8A57D895392}" type="presParOf" srcId="{A8B5AC42-1713-411B-BED1-9BDC003C80AC}" destId="{AFB2300D-31E5-4074-88BD-5C8711434B0D}" srcOrd="2"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6AB499-C742-4F25-B28D-E56F5F15D0EC}" type="doc">
      <dgm:prSet loTypeId="urn:microsoft.com/office/officeart/2005/8/layout/hList9" loCatId="list" qsTypeId="urn:microsoft.com/office/officeart/2005/8/quickstyle/3d7" qsCatId="3D" csTypeId="urn:microsoft.com/office/officeart/2005/8/colors/colorful4" csCatId="colorful" phldr="1"/>
      <dgm:spPr/>
      <dgm:t>
        <a:bodyPr/>
        <a:lstStyle/>
        <a:p>
          <a:endParaRPr lang="en-US"/>
        </a:p>
      </dgm:t>
    </dgm:pt>
    <dgm:pt modelId="{105B71DD-50C2-4F5E-85ED-BCEE5860D19D}">
      <dgm:prSet phldrT="[Text]"/>
      <dgm:spPr/>
      <dgm:t>
        <a:bodyPr/>
        <a:lstStyle/>
        <a:p>
          <a:r>
            <a:rPr lang="en-US">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a:t>
          </a:r>
          <a:endParaRPr lang="en-US">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en-US">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mục tiêu</a:t>
          </a:r>
          <a:endParaRPr lang="en-US"/>
        </a:p>
      </dgm:t>
    </dgm:pt>
    <dgm:pt modelId="{D449C2D9-A630-4B13-9407-4327A05CB4B3}" type="parTrans" cxnId="{56B3F28A-1D3D-4669-8C86-493E2D05835E}">
      <dgm:prSet/>
      <dgm:spPr/>
      <dgm:t>
        <a:bodyPr/>
        <a:lstStyle/>
        <a:p>
          <a:endParaRPr lang="en-US"/>
        </a:p>
      </dgm:t>
    </dgm:pt>
    <dgm:pt modelId="{6970C8F8-A792-4949-BF1F-B63E3E039F12}" type="sibTrans" cxnId="{56B3F28A-1D3D-4669-8C86-493E2D05835E}">
      <dgm:prSet/>
      <dgm:spPr/>
      <dgm:t>
        <a:bodyPr/>
        <a:lstStyle/>
        <a:p>
          <a:endParaRPr lang="en-US"/>
        </a:p>
      </dgm:t>
    </dgm:pt>
    <dgm:pt modelId="{345B4A4C-B4D5-4538-B70A-32CC2826DF5B}">
      <dgm:prSet phldrT="[Text]"/>
      <dgm:spPr/>
      <dgm:t>
        <a:bodyPr/>
        <a:lstStyle/>
        <a:p>
          <a:pPr>
            <a:buNone/>
          </a:pPr>
          <a:r>
            <a:rPr lang="en-US">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Như vậy, cùng với chính trị, kinh tế, văn hóa nằm trong mục tiêu chung của toàn bộ tiến trình cách mạng </a:t>
          </a:r>
          <a:endParaRPr lang="en-US">
            <a:solidFill>
              <a:schemeClr val="tx1"/>
            </a:solidFill>
          </a:endParaRPr>
        </a:p>
      </dgm:t>
    </dgm:pt>
    <dgm:pt modelId="{F677DB1B-0FB8-4226-8CED-620AAF63AE97}" type="parTrans" cxnId="{A9A14DA3-5953-43F1-8008-5E232248FF80}">
      <dgm:prSet/>
      <dgm:spPr/>
      <dgm:t>
        <a:bodyPr/>
        <a:lstStyle/>
        <a:p>
          <a:endParaRPr lang="en-US"/>
        </a:p>
      </dgm:t>
    </dgm:pt>
    <dgm:pt modelId="{EB6ED261-C398-4704-B226-01BE98A3C366}" type="sibTrans" cxnId="{A9A14DA3-5953-43F1-8008-5E232248FF80}">
      <dgm:prSet/>
      <dgm:spPr/>
      <dgm:t>
        <a:bodyPr/>
        <a:lstStyle/>
        <a:p>
          <a:endParaRPr lang="en-US"/>
        </a:p>
      </dgm:t>
    </dgm:pt>
    <dgm:pt modelId="{2A2B6268-63F4-4819-8231-8175CAD9C107}">
      <dgm:prSet phldrT="[Text]"/>
      <dgm:spPr/>
      <dgm:t>
        <a:bodyPr/>
        <a:lstStyle/>
        <a:p>
          <a:r>
            <a:rPr lang="en-US">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a:t>
          </a:r>
          <a:endParaRPr lang="en-US">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en-US">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động lực</a:t>
          </a:r>
          <a:endParaRPr lang="en-US">
            <a:solidFill>
              <a:srgbClr val="FFFF00"/>
            </a:solidFill>
          </a:endParaRPr>
        </a:p>
      </dgm:t>
    </dgm:pt>
    <dgm:pt modelId="{7E5560A4-6CAF-4616-A495-FCA76C752A70}" type="parTrans" cxnId="{FAFC220E-5969-4033-B318-D1B185A2F514}">
      <dgm:prSet/>
      <dgm:spPr/>
      <dgm:t>
        <a:bodyPr/>
        <a:lstStyle/>
        <a:p>
          <a:endParaRPr lang="en-US"/>
        </a:p>
      </dgm:t>
    </dgm:pt>
    <dgm:pt modelId="{3D79DBAF-2978-4C65-92AC-3AFCEE0EBD85}" type="sibTrans" cxnId="{FAFC220E-5969-4033-B318-D1B185A2F514}">
      <dgm:prSet/>
      <dgm:spPr/>
      <dgm:t>
        <a:bodyPr/>
        <a:lstStyle/>
        <a:p>
          <a:endParaRPr lang="en-US"/>
        </a:p>
      </dgm:t>
    </dgm:pt>
    <dgm:pt modelId="{57DBA1E6-A2E4-4621-A6D4-EE4183182A8C}">
      <dgm:prSet phldrT="[Text]"/>
      <dgm:spPr/>
      <dgm:t>
        <a:bodyPr/>
        <a:lstStyle/>
        <a:p>
          <a:pPr>
            <a:buFontTx/>
            <a:buChar char="-"/>
          </a:pPr>
          <a:r>
            <a:rPr lang="en-US">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chính trị; Văn hóa đạo đức; Văn hóa văn nghệ; Văn hóa pháp luật; Văn hóa giáo dục</a:t>
          </a:r>
          <a:endParaRPr lang="en-US">
            <a:solidFill>
              <a:schemeClr val="tx1"/>
            </a:solidFill>
          </a:endParaRPr>
        </a:p>
      </dgm:t>
    </dgm:pt>
    <dgm:pt modelId="{D9E7FB14-8077-4AAD-A4A2-521A83E6554C}" type="parTrans" cxnId="{C9D8CB04-429F-43F4-89D5-B4D89F92A42C}">
      <dgm:prSet/>
      <dgm:spPr/>
      <dgm:t>
        <a:bodyPr/>
        <a:lstStyle/>
        <a:p>
          <a:endParaRPr lang="en-US"/>
        </a:p>
      </dgm:t>
    </dgm:pt>
    <dgm:pt modelId="{33CA65F0-6E77-4E82-ADA7-176A24F8E5F7}" type="sibTrans" cxnId="{C9D8CB04-429F-43F4-89D5-B4D89F92A42C}">
      <dgm:prSet/>
      <dgm:spPr/>
      <dgm:t>
        <a:bodyPr/>
        <a:lstStyle/>
        <a:p>
          <a:endParaRPr lang="en-US"/>
        </a:p>
      </dgm:t>
    </dgm:pt>
    <dgm:pt modelId="{9F517857-DC11-4567-B204-50B835FCC75D}">
      <dgm:prSet phldrT="[Text]"/>
      <dgm:spPr/>
      <dgm:t>
        <a:bodyPr/>
        <a:lstStyle/>
        <a:p>
          <a:pPr>
            <a:buFontTx/>
            <a:buChar char="-"/>
          </a:pPr>
          <a:r>
            <a:rPr lang="en-US">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là động lực thúc đẩy cách mạng phát triển.</a:t>
          </a:r>
          <a:endParaRPr lang="en-US">
            <a:solidFill>
              <a:schemeClr val="tx1"/>
            </a:solidFill>
          </a:endParaRPr>
        </a:p>
      </dgm:t>
    </dgm:pt>
    <dgm:pt modelId="{B4C782C2-B8EB-467F-9982-E9383390A3AD}" type="parTrans" cxnId="{F88D20BE-35F1-474D-833C-E143A47E13F6}">
      <dgm:prSet/>
      <dgm:spPr/>
      <dgm:t>
        <a:bodyPr/>
        <a:lstStyle/>
        <a:p>
          <a:endParaRPr lang="en-US"/>
        </a:p>
      </dgm:t>
    </dgm:pt>
    <dgm:pt modelId="{F802CD41-46FA-4186-AC19-D2167E7BB01B}" type="sibTrans" cxnId="{F88D20BE-35F1-474D-833C-E143A47E13F6}">
      <dgm:prSet/>
      <dgm:spPr/>
      <dgm:t>
        <a:bodyPr/>
        <a:lstStyle/>
        <a:p>
          <a:endParaRPr lang="en-US"/>
        </a:p>
      </dgm:t>
    </dgm:pt>
    <dgm:pt modelId="{3465E2B5-ABB7-46F0-86ED-B069EF7A8640}">
      <dgm:prSet phldrT="[Text]" custT="1"/>
      <dgm:spPr/>
      <dgm:t>
        <a:bodyPr/>
        <a:lstStyle/>
        <a:p>
          <a:pPr>
            <a:buNone/>
          </a:pPr>
          <a:r>
            <a:rPr lang="fr"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Mục tiêu của cách mạng Việt Nam là độc lập dân tộc và </a:t>
          </a:r>
        </a:p>
        <a:p>
          <a:pPr>
            <a:buNone/>
          </a:pPr>
          <a:r>
            <a:rPr lang="fr"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chủ</a:t>
          </a:r>
          <a:r>
            <a:rPr lang="en-US" sz="24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 nghĩa xã hội, độc lập dân tộc gắn liền với chủ nghĩa xã hội.</a:t>
          </a:r>
          <a:endParaRPr lang="en-US" sz="2400">
            <a:solidFill>
              <a:schemeClr val="tx1"/>
            </a:solidFill>
          </a:endParaRPr>
        </a:p>
      </dgm:t>
    </dgm:pt>
    <dgm:pt modelId="{1CF37FBB-43B5-4142-9D2F-CD55DBF9AD70}" type="sibTrans" cxnId="{3D42BD45-1B69-483F-BBF6-40D1D3BA4B29}">
      <dgm:prSet/>
      <dgm:spPr/>
      <dgm:t>
        <a:bodyPr/>
        <a:lstStyle/>
        <a:p>
          <a:endParaRPr lang="en-US"/>
        </a:p>
      </dgm:t>
    </dgm:pt>
    <dgm:pt modelId="{C95C9472-B1F1-4BBC-B86E-B3511DDC73A5}" type="parTrans" cxnId="{3D42BD45-1B69-483F-BBF6-40D1D3BA4B29}">
      <dgm:prSet/>
      <dgm:spPr/>
      <dgm:t>
        <a:bodyPr/>
        <a:lstStyle/>
        <a:p>
          <a:endParaRPr lang="en-US"/>
        </a:p>
      </dgm:t>
    </dgm:pt>
    <dgm:pt modelId="{574B73CD-845A-4B76-B288-4C9C346DED3B}" type="pres">
      <dgm:prSet presAssocID="{4F6AB499-C742-4F25-B28D-E56F5F15D0EC}" presName="list" presStyleCnt="0">
        <dgm:presLayoutVars>
          <dgm:dir/>
          <dgm:animLvl val="lvl"/>
        </dgm:presLayoutVars>
      </dgm:prSet>
      <dgm:spPr/>
    </dgm:pt>
    <dgm:pt modelId="{549025C4-4137-476C-8414-B6FC700BACE5}" type="pres">
      <dgm:prSet presAssocID="{105B71DD-50C2-4F5E-85ED-BCEE5860D19D}" presName="posSpace" presStyleCnt="0"/>
      <dgm:spPr/>
    </dgm:pt>
    <dgm:pt modelId="{971A2D73-75F0-44E6-8BCC-7A92902E8799}" type="pres">
      <dgm:prSet presAssocID="{105B71DD-50C2-4F5E-85ED-BCEE5860D19D}" presName="vertFlow" presStyleCnt="0"/>
      <dgm:spPr/>
    </dgm:pt>
    <dgm:pt modelId="{259BDDAB-EEB2-4A63-96AD-CF40FC331C65}" type="pres">
      <dgm:prSet presAssocID="{105B71DD-50C2-4F5E-85ED-BCEE5860D19D}" presName="topSpace" presStyleCnt="0"/>
      <dgm:spPr/>
    </dgm:pt>
    <dgm:pt modelId="{96C65A8B-3106-4091-876D-E976B6D6378F}" type="pres">
      <dgm:prSet presAssocID="{105B71DD-50C2-4F5E-85ED-BCEE5860D19D}" presName="firstComp" presStyleCnt="0"/>
      <dgm:spPr/>
    </dgm:pt>
    <dgm:pt modelId="{0C4E297A-F05F-4231-AFF5-D4F761401B53}" type="pres">
      <dgm:prSet presAssocID="{105B71DD-50C2-4F5E-85ED-BCEE5860D19D}" presName="firstChild" presStyleLbl="bgAccFollowNode1" presStyleIdx="0" presStyleCnt="4" custLinFactNeighborX="-1884"/>
      <dgm:spPr/>
    </dgm:pt>
    <dgm:pt modelId="{EE937C5E-C2B1-4B48-952F-9E13D8D28017}" type="pres">
      <dgm:prSet presAssocID="{105B71DD-50C2-4F5E-85ED-BCEE5860D19D}" presName="firstChildTx" presStyleLbl="bgAccFollowNode1" presStyleIdx="0" presStyleCnt="4">
        <dgm:presLayoutVars>
          <dgm:bulletEnabled val="1"/>
        </dgm:presLayoutVars>
      </dgm:prSet>
      <dgm:spPr/>
    </dgm:pt>
    <dgm:pt modelId="{2C567B08-72A1-4571-AC62-54F768847BE4}" type="pres">
      <dgm:prSet presAssocID="{345B4A4C-B4D5-4538-B70A-32CC2826DF5B}" presName="comp" presStyleCnt="0"/>
      <dgm:spPr/>
    </dgm:pt>
    <dgm:pt modelId="{6FDA9037-B3D6-41A4-868F-F70AFE43B77A}" type="pres">
      <dgm:prSet presAssocID="{345B4A4C-B4D5-4538-B70A-32CC2826DF5B}" presName="child" presStyleLbl="bgAccFollowNode1" presStyleIdx="1" presStyleCnt="4" custLinFactNeighborX="-1884"/>
      <dgm:spPr/>
    </dgm:pt>
    <dgm:pt modelId="{D13D95A3-471A-41B9-91BB-1B2CD1258BCC}" type="pres">
      <dgm:prSet presAssocID="{345B4A4C-B4D5-4538-B70A-32CC2826DF5B}" presName="childTx" presStyleLbl="bgAccFollowNode1" presStyleIdx="1" presStyleCnt="4">
        <dgm:presLayoutVars>
          <dgm:bulletEnabled val="1"/>
        </dgm:presLayoutVars>
      </dgm:prSet>
      <dgm:spPr/>
    </dgm:pt>
    <dgm:pt modelId="{6A73CD22-4FAA-4134-99B9-729250BB8A73}" type="pres">
      <dgm:prSet presAssocID="{105B71DD-50C2-4F5E-85ED-BCEE5860D19D}" presName="negSpace" presStyleCnt="0"/>
      <dgm:spPr/>
    </dgm:pt>
    <dgm:pt modelId="{0D8A4ACE-7723-424B-BE8E-21967B331B2D}" type="pres">
      <dgm:prSet presAssocID="{105B71DD-50C2-4F5E-85ED-BCEE5860D19D}" presName="circle" presStyleLbl="node1" presStyleIdx="0" presStyleCnt="2" custLinFactNeighborX="-376" custLinFactNeighborY="942"/>
      <dgm:spPr/>
    </dgm:pt>
    <dgm:pt modelId="{E8483619-5DD8-4AB8-8117-2DB4819AD1B7}" type="pres">
      <dgm:prSet presAssocID="{6970C8F8-A792-4949-BF1F-B63E3E039F12}" presName="transSpace" presStyleCnt="0"/>
      <dgm:spPr/>
    </dgm:pt>
    <dgm:pt modelId="{31E8DB51-A2F3-44E2-938B-2FA39C2953DA}" type="pres">
      <dgm:prSet presAssocID="{2A2B6268-63F4-4819-8231-8175CAD9C107}" presName="posSpace" presStyleCnt="0"/>
      <dgm:spPr/>
    </dgm:pt>
    <dgm:pt modelId="{5960B823-1070-43E0-930F-8A396C7FED51}" type="pres">
      <dgm:prSet presAssocID="{2A2B6268-63F4-4819-8231-8175CAD9C107}" presName="vertFlow" presStyleCnt="0"/>
      <dgm:spPr/>
    </dgm:pt>
    <dgm:pt modelId="{C28E7640-859C-4E24-91E7-4E287835CC40}" type="pres">
      <dgm:prSet presAssocID="{2A2B6268-63F4-4819-8231-8175CAD9C107}" presName="topSpace" presStyleCnt="0"/>
      <dgm:spPr/>
    </dgm:pt>
    <dgm:pt modelId="{93761C95-FFEB-42A0-BFB1-99D6CA80BC87}" type="pres">
      <dgm:prSet presAssocID="{2A2B6268-63F4-4819-8231-8175CAD9C107}" presName="firstComp" presStyleCnt="0"/>
      <dgm:spPr/>
    </dgm:pt>
    <dgm:pt modelId="{D096B4BD-E994-4F41-90A0-2116FC1F1B8E}" type="pres">
      <dgm:prSet presAssocID="{2A2B6268-63F4-4819-8231-8175CAD9C107}" presName="firstChild" presStyleLbl="bgAccFollowNode1" presStyleIdx="2" presStyleCnt="4" custLinFactNeighborX="-6908"/>
      <dgm:spPr/>
    </dgm:pt>
    <dgm:pt modelId="{F55A8164-4EB6-4C76-A0E6-79EC0D100794}" type="pres">
      <dgm:prSet presAssocID="{2A2B6268-63F4-4819-8231-8175CAD9C107}" presName="firstChildTx" presStyleLbl="bgAccFollowNode1" presStyleIdx="2" presStyleCnt="4">
        <dgm:presLayoutVars>
          <dgm:bulletEnabled val="1"/>
        </dgm:presLayoutVars>
      </dgm:prSet>
      <dgm:spPr/>
    </dgm:pt>
    <dgm:pt modelId="{7AA0C5DA-85CD-45DE-B5D8-4C2909AE7D6D}" type="pres">
      <dgm:prSet presAssocID="{9F517857-DC11-4567-B204-50B835FCC75D}" presName="comp" presStyleCnt="0"/>
      <dgm:spPr/>
    </dgm:pt>
    <dgm:pt modelId="{FAB9690A-787D-4276-B8B6-D9368AE3DF58}" type="pres">
      <dgm:prSet presAssocID="{9F517857-DC11-4567-B204-50B835FCC75D}" presName="child" presStyleLbl="bgAccFollowNode1" presStyleIdx="3" presStyleCnt="4" custLinFactNeighborX="-6908"/>
      <dgm:spPr/>
    </dgm:pt>
    <dgm:pt modelId="{9A1984A0-30BE-459C-AD98-E9719F56A11B}" type="pres">
      <dgm:prSet presAssocID="{9F517857-DC11-4567-B204-50B835FCC75D}" presName="childTx" presStyleLbl="bgAccFollowNode1" presStyleIdx="3" presStyleCnt="4">
        <dgm:presLayoutVars>
          <dgm:bulletEnabled val="1"/>
        </dgm:presLayoutVars>
      </dgm:prSet>
      <dgm:spPr/>
    </dgm:pt>
    <dgm:pt modelId="{2BEB27E7-2519-4E8A-9B6D-9448A544ABDB}" type="pres">
      <dgm:prSet presAssocID="{2A2B6268-63F4-4819-8231-8175CAD9C107}" presName="negSpace" presStyleCnt="0"/>
      <dgm:spPr/>
    </dgm:pt>
    <dgm:pt modelId="{27C930A6-5608-41C9-97D7-56237040856D}" type="pres">
      <dgm:prSet presAssocID="{2A2B6268-63F4-4819-8231-8175CAD9C107}" presName="circle" presStyleLbl="node1" presStyleIdx="1" presStyleCnt="2" custLinFactNeighborX="-6765"/>
      <dgm:spPr/>
    </dgm:pt>
  </dgm:ptLst>
  <dgm:cxnLst>
    <dgm:cxn modelId="{C9D8CB04-429F-43F4-89D5-B4D89F92A42C}" srcId="{2A2B6268-63F4-4819-8231-8175CAD9C107}" destId="{57DBA1E6-A2E4-4621-A6D4-EE4183182A8C}" srcOrd="0" destOrd="0" parTransId="{D9E7FB14-8077-4AAD-A4A2-521A83E6554C}" sibTransId="{33CA65F0-6E77-4E82-ADA7-176A24F8E5F7}"/>
    <dgm:cxn modelId="{FAFC220E-5969-4033-B318-D1B185A2F514}" srcId="{4F6AB499-C742-4F25-B28D-E56F5F15D0EC}" destId="{2A2B6268-63F4-4819-8231-8175CAD9C107}" srcOrd="1" destOrd="0" parTransId="{7E5560A4-6CAF-4616-A495-FCA76C752A70}" sibTransId="{3D79DBAF-2978-4C65-92AC-3AFCEE0EBD85}"/>
    <dgm:cxn modelId="{2943762A-D825-4671-8DFA-4830C49634FB}" type="presOf" srcId="{4F6AB499-C742-4F25-B28D-E56F5F15D0EC}" destId="{574B73CD-845A-4B76-B288-4C9C346DED3B}" srcOrd="0" destOrd="0" presId="urn:microsoft.com/office/officeart/2005/8/layout/hList9"/>
    <dgm:cxn modelId="{4F6E013C-5D53-4F41-8E71-9FD833E26321}" type="presOf" srcId="{345B4A4C-B4D5-4538-B70A-32CC2826DF5B}" destId="{6FDA9037-B3D6-41A4-868F-F70AFE43B77A}" srcOrd="0" destOrd="0" presId="urn:microsoft.com/office/officeart/2005/8/layout/hList9"/>
    <dgm:cxn modelId="{CF945044-313E-4D6D-B72B-8011DAA315D6}" type="presOf" srcId="{105B71DD-50C2-4F5E-85ED-BCEE5860D19D}" destId="{0D8A4ACE-7723-424B-BE8E-21967B331B2D}" srcOrd="0" destOrd="0" presId="urn:microsoft.com/office/officeart/2005/8/layout/hList9"/>
    <dgm:cxn modelId="{3D42BD45-1B69-483F-BBF6-40D1D3BA4B29}" srcId="{105B71DD-50C2-4F5E-85ED-BCEE5860D19D}" destId="{3465E2B5-ABB7-46F0-86ED-B069EF7A8640}" srcOrd="0" destOrd="0" parTransId="{C95C9472-B1F1-4BBC-B86E-B3511DDC73A5}" sibTransId="{1CF37FBB-43B5-4142-9D2F-CD55DBF9AD70}"/>
    <dgm:cxn modelId="{AED5E96C-650A-4305-936A-FC5827287CB9}" type="presOf" srcId="{57DBA1E6-A2E4-4621-A6D4-EE4183182A8C}" destId="{D096B4BD-E994-4F41-90A0-2116FC1F1B8E}" srcOrd="0" destOrd="0" presId="urn:microsoft.com/office/officeart/2005/8/layout/hList9"/>
    <dgm:cxn modelId="{3657B16E-34EE-416C-8E02-28A86F87C5B2}" type="presOf" srcId="{57DBA1E6-A2E4-4621-A6D4-EE4183182A8C}" destId="{F55A8164-4EB6-4C76-A0E6-79EC0D100794}" srcOrd="1" destOrd="0" presId="urn:microsoft.com/office/officeart/2005/8/layout/hList9"/>
    <dgm:cxn modelId="{56B3F28A-1D3D-4669-8C86-493E2D05835E}" srcId="{4F6AB499-C742-4F25-B28D-E56F5F15D0EC}" destId="{105B71DD-50C2-4F5E-85ED-BCEE5860D19D}" srcOrd="0" destOrd="0" parTransId="{D449C2D9-A630-4B13-9407-4327A05CB4B3}" sibTransId="{6970C8F8-A792-4949-BF1F-B63E3E039F12}"/>
    <dgm:cxn modelId="{8ECA4398-3ADA-450E-A2AE-3368BCBBE135}" type="presOf" srcId="{3465E2B5-ABB7-46F0-86ED-B069EF7A8640}" destId="{0C4E297A-F05F-4231-AFF5-D4F761401B53}" srcOrd="0" destOrd="0" presId="urn:microsoft.com/office/officeart/2005/8/layout/hList9"/>
    <dgm:cxn modelId="{F842229A-38F3-4825-9C76-60ADDA7ACD31}" type="presOf" srcId="{9F517857-DC11-4567-B204-50B835FCC75D}" destId="{FAB9690A-787D-4276-B8B6-D9368AE3DF58}" srcOrd="0" destOrd="0" presId="urn:microsoft.com/office/officeart/2005/8/layout/hList9"/>
    <dgm:cxn modelId="{A9A14DA3-5953-43F1-8008-5E232248FF80}" srcId="{105B71DD-50C2-4F5E-85ED-BCEE5860D19D}" destId="{345B4A4C-B4D5-4538-B70A-32CC2826DF5B}" srcOrd="1" destOrd="0" parTransId="{F677DB1B-0FB8-4226-8CED-620AAF63AE97}" sibTransId="{EB6ED261-C398-4704-B226-01BE98A3C366}"/>
    <dgm:cxn modelId="{35BBF4AB-6876-44FB-8381-510C82EB2555}" type="presOf" srcId="{3465E2B5-ABB7-46F0-86ED-B069EF7A8640}" destId="{EE937C5E-C2B1-4B48-952F-9E13D8D28017}" srcOrd="1" destOrd="0" presId="urn:microsoft.com/office/officeart/2005/8/layout/hList9"/>
    <dgm:cxn modelId="{77FB4DB5-0044-4EF1-874D-AC9384701CF3}" type="presOf" srcId="{2A2B6268-63F4-4819-8231-8175CAD9C107}" destId="{27C930A6-5608-41C9-97D7-56237040856D}" srcOrd="0" destOrd="0" presId="urn:microsoft.com/office/officeart/2005/8/layout/hList9"/>
    <dgm:cxn modelId="{6856AABC-A47F-4054-BF71-145C69311209}" type="presOf" srcId="{345B4A4C-B4D5-4538-B70A-32CC2826DF5B}" destId="{D13D95A3-471A-41B9-91BB-1B2CD1258BCC}" srcOrd="1" destOrd="0" presId="urn:microsoft.com/office/officeart/2005/8/layout/hList9"/>
    <dgm:cxn modelId="{F88D20BE-35F1-474D-833C-E143A47E13F6}" srcId="{2A2B6268-63F4-4819-8231-8175CAD9C107}" destId="{9F517857-DC11-4567-B204-50B835FCC75D}" srcOrd="1" destOrd="0" parTransId="{B4C782C2-B8EB-467F-9982-E9383390A3AD}" sibTransId="{F802CD41-46FA-4186-AC19-D2167E7BB01B}"/>
    <dgm:cxn modelId="{C886D6F2-8559-4578-81E8-8DAC63D98506}" type="presOf" srcId="{9F517857-DC11-4567-B204-50B835FCC75D}" destId="{9A1984A0-30BE-459C-AD98-E9719F56A11B}" srcOrd="1" destOrd="0" presId="urn:microsoft.com/office/officeart/2005/8/layout/hList9"/>
    <dgm:cxn modelId="{BA71064F-3C29-4EBC-968D-BBA665F7BB87}" type="presParOf" srcId="{574B73CD-845A-4B76-B288-4C9C346DED3B}" destId="{549025C4-4137-476C-8414-B6FC700BACE5}" srcOrd="0" destOrd="0" presId="urn:microsoft.com/office/officeart/2005/8/layout/hList9"/>
    <dgm:cxn modelId="{CF0078B9-6066-46D8-9419-8CB247FB0D3C}" type="presParOf" srcId="{574B73CD-845A-4B76-B288-4C9C346DED3B}" destId="{971A2D73-75F0-44E6-8BCC-7A92902E8799}" srcOrd="1" destOrd="0" presId="urn:microsoft.com/office/officeart/2005/8/layout/hList9"/>
    <dgm:cxn modelId="{256B72F7-3FC3-4D55-87F8-0398028C2E73}" type="presParOf" srcId="{971A2D73-75F0-44E6-8BCC-7A92902E8799}" destId="{259BDDAB-EEB2-4A63-96AD-CF40FC331C65}" srcOrd="0" destOrd="0" presId="urn:microsoft.com/office/officeart/2005/8/layout/hList9"/>
    <dgm:cxn modelId="{BEDB5DDD-6530-47DC-AD17-82A1EC788991}" type="presParOf" srcId="{971A2D73-75F0-44E6-8BCC-7A92902E8799}" destId="{96C65A8B-3106-4091-876D-E976B6D6378F}" srcOrd="1" destOrd="0" presId="urn:microsoft.com/office/officeart/2005/8/layout/hList9"/>
    <dgm:cxn modelId="{2AE5296D-511A-4217-9E94-7791D9E5A160}" type="presParOf" srcId="{96C65A8B-3106-4091-876D-E976B6D6378F}" destId="{0C4E297A-F05F-4231-AFF5-D4F761401B53}" srcOrd="0" destOrd="0" presId="urn:microsoft.com/office/officeart/2005/8/layout/hList9"/>
    <dgm:cxn modelId="{C1C515AE-B84D-46CD-9854-5B352B2BA79A}" type="presParOf" srcId="{96C65A8B-3106-4091-876D-E976B6D6378F}" destId="{EE937C5E-C2B1-4B48-952F-9E13D8D28017}" srcOrd="1" destOrd="0" presId="urn:microsoft.com/office/officeart/2005/8/layout/hList9"/>
    <dgm:cxn modelId="{48C88F40-B886-4941-93EC-B0DE53B6F9ED}" type="presParOf" srcId="{971A2D73-75F0-44E6-8BCC-7A92902E8799}" destId="{2C567B08-72A1-4571-AC62-54F768847BE4}" srcOrd="2" destOrd="0" presId="urn:microsoft.com/office/officeart/2005/8/layout/hList9"/>
    <dgm:cxn modelId="{DF02D3E0-66C1-47F3-81FF-B3B7A767253E}" type="presParOf" srcId="{2C567B08-72A1-4571-AC62-54F768847BE4}" destId="{6FDA9037-B3D6-41A4-868F-F70AFE43B77A}" srcOrd="0" destOrd="0" presId="urn:microsoft.com/office/officeart/2005/8/layout/hList9"/>
    <dgm:cxn modelId="{AF0FF2C8-C93F-49AE-9D8D-C376C6E5495F}" type="presParOf" srcId="{2C567B08-72A1-4571-AC62-54F768847BE4}" destId="{D13D95A3-471A-41B9-91BB-1B2CD1258BCC}" srcOrd="1" destOrd="0" presId="urn:microsoft.com/office/officeart/2005/8/layout/hList9"/>
    <dgm:cxn modelId="{848FB296-DC55-4A40-A5EE-E3A249292E93}" type="presParOf" srcId="{574B73CD-845A-4B76-B288-4C9C346DED3B}" destId="{6A73CD22-4FAA-4134-99B9-729250BB8A73}" srcOrd="2" destOrd="0" presId="urn:microsoft.com/office/officeart/2005/8/layout/hList9"/>
    <dgm:cxn modelId="{6BB3283A-3CC5-4E0F-9224-628DB773284B}" type="presParOf" srcId="{574B73CD-845A-4B76-B288-4C9C346DED3B}" destId="{0D8A4ACE-7723-424B-BE8E-21967B331B2D}" srcOrd="3" destOrd="0" presId="urn:microsoft.com/office/officeart/2005/8/layout/hList9"/>
    <dgm:cxn modelId="{2042E651-D7F0-4AD7-B3BA-0A20AA61D36F}" type="presParOf" srcId="{574B73CD-845A-4B76-B288-4C9C346DED3B}" destId="{E8483619-5DD8-4AB8-8117-2DB4819AD1B7}" srcOrd="4" destOrd="0" presId="urn:microsoft.com/office/officeart/2005/8/layout/hList9"/>
    <dgm:cxn modelId="{BF09F525-3E91-462B-83D6-DCACEF8C2642}" type="presParOf" srcId="{574B73CD-845A-4B76-B288-4C9C346DED3B}" destId="{31E8DB51-A2F3-44E2-938B-2FA39C2953DA}" srcOrd="5" destOrd="0" presId="urn:microsoft.com/office/officeart/2005/8/layout/hList9"/>
    <dgm:cxn modelId="{EC1F3098-CD71-4877-A872-7BE6FFF5EBFA}" type="presParOf" srcId="{574B73CD-845A-4B76-B288-4C9C346DED3B}" destId="{5960B823-1070-43E0-930F-8A396C7FED51}" srcOrd="6" destOrd="0" presId="urn:microsoft.com/office/officeart/2005/8/layout/hList9"/>
    <dgm:cxn modelId="{8A172989-5905-4360-AF4A-ED81CFF2077F}" type="presParOf" srcId="{5960B823-1070-43E0-930F-8A396C7FED51}" destId="{C28E7640-859C-4E24-91E7-4E287835CC40}" srcOrd="0" destOrd="0" presId="urn:microsoft.com/office/officeart/2005/8/layout/hList9"/>
    <dgm:cxn modelId="{C0810EAE-7F2A-4930-9234-F46FEFEACA2A}" type="presParOf" srcId="{5960B823-1070-43E0-930F-8A396C7FED51}" destId="{93761C95-FFEB-42A0-BFB1-99D6CA80BC87}" srcOrd="1" destOrd="0" presId="urn:microsoft.com/office/officeart/2005/8/layout/hList9"/>
    <dgm:cxn modelId="{455D117F-B7F6-46F0-87D4-47A07D0B1995}" type="presParOf" srcId="{93761C95-FFEB-42A0-BFB1-99D6CA80BC87}" destId="{D096B4BD-E994-4F41-90A0-2116FC1F1B8E}" srcOrd="0" destOrd="0" presId="urn:microsoft.com/office/officeart/2005/8/layout/hList9"/>
    <dgm:cxn modelId="{7BD30407-FB19-449E-9F25-0A04D8EAA907}" type="presParOf" srcId="{93761C95-FFEB-42A0-BFB1-99D6CA80BC87}" destId="{F55A8164-4EB6-4C76-A0E6-79EC0D100794}" srcOrd="1" destOrd="0" presId="urn:microsoft.com/office/officeart/2005/8/layout/hList9"/>
    <dgm:cxn modelId="{8F1EF602-CBEA-40A9-A721-B3A2C6BF0A14}" type="presParOf" srcId="{5960B823-1070-43E0-930F-8A396C7FED51}" destId="{7AA0C5DA-85CD-45DE-B5D8-4C2909AE7D6D}" srcOrd="2" destOrd="0" presId="urn:microsoft.com/office/officeart/2005/8/layout/hList9"/>
    <dgm:cxn modelId="{C606A2C9-69EC-471B-82F4-3A5723526ED4}" type="presParOf" srcId="{7AA0C5DA-85CD-45DE-B5D8-4C2909AE7D6D}" destId="{FAB9690A-787D-4276-B8B6-D9368AE3DF58}" srcOrd="0" destOrd="0" presId="urn:microsoft.com/office/officeart/2005/8/layout/hList9"/>
    <dgm:cxn modelId="{6D21FA2D-69F7-4553-A37A-A66B22544447}" type="presParOf" srcId="{7AA0C5DA-85CD-45DE-B5D8-4C2909AE7D6D}" destId="{9A1984A0-30BE-459C-AD98-E9719F56A11B}" srcOrd="1" destOrd="0" presId="urn:microsoft.com/office/officeart/2005/8/layout/hList9"/>
    <dgm:cxn modelId="{3298BBE6-4784-48C1-92DD-A52AFE6866EA}" type="presParOf" srcId="{574B73CD-845A-4B76-B288-4C9C346DED3B}" destId="{2BEB27E7-2519-4E8A-9B6D-9448A544ABDB}" srcOrd="7" destOrd="0" presId="urn:microsoft.com/office/officeart/2005/8/layout/hList9"/>
    <dgm:cxn modelId="{8535AFE1-E441-456A-85D5-6B281A6B64E2}" type="presParOf" srcId="{574B73CD-845A-4B76-B288-4C9C346DED3B}" destId="{27C930A6-5608-41C9-97D7-56237040856D}" srcOrd="8" destOrd="0" presId="urn:microsoft.com/office/officeart/2005/8/layout/hList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08A28-C3B7-40DF-9266-2C7C7D783276}">
      <dsp:nvSpPr>
        <dsp:cNvPr id="0" name=""/>
        <dsp:cNvSpPr/>
      </dsp:nvSpPr>
      <dsp:spPr>
        <a:xfrm>
          <a:off x="2646483" y="279"/>
          <a:ext cx="2325943" cy="2325943"/>
        </a:xfrm>
        <a:prstGeom prst="ellipse">
          <a:avLst/>
        </a:prstGeom>
        <a:solidFill>
          <a:schemeClr val="accent4">
            <a:alpha val="50000"/>
            <a:hueOff val="0"/>
            <a:satOff val="0"/>
            <a:lumOff val="0"/>
            <a:alphaOff val="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128004" tIns="40640" rIns="128004" bIns="40640" numCol="1" spcCol="1270" anchor="ctr" anchorCtr="0">
          <a:noAutofit/>
        </a:bodyPr>
        <a:lstStyle/>
        <a:p>
          <a:pPr marL="0" lvl="0" indent="0" algn="ctr" defTabSz="1422400">
            <a:lnSpc>
              <a:spcPct val="90000"/>
            </a:lnSpc>
            <a:spcBef>
              <a:spcPct val="0"/>
            </a:spcBef>
            <a:spcAft>
              <a:spcPct val="35000"/>
            </a:spcAft>
            <a:buNone/>
          </a:pPr>
          <a:r>
            <a:rPr lang="en-US" sz="3200" b="1"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Chính trị</a:t>
          </a:r>
        </a:p>
      </dsp:txBody>
      <dsp:txXfrm>
        <a:off x="2987109" y="340905"/>
        <a:ext cx="1644691" cy="1644691"/>
      </dsp:txXfrm>
    </dsp:sp>
    <dsp:sp modelId="{AFB2300D-31E5-4074-88BD-5C8711434B0D}">
      <dsp:nvSpPr>
        <dsp:cNvPr id="0" name=""/>
        <dsp:cNvSpPr/>
      </dsp:nvSpPr>
      <dsp:spPr>
        <a:xfrm>
          <a:off x="4507238" y="279"/>
          <a:ext cx="2325943" cy="2325943"/>
        </a:xfrm>
        <a:prstGeom prst="ellipse">
          <a:avLst/>
        </a:prstGeom>
        <a:solidFill>
          <a:schemeClr val="accent4">
            <a:alpha val="50000"/>
            <a:hueOff val="9800891"/>
            <a:satOff val="-40777"/>
            <a:lumOff val="9608"/>
            <a:alphaOff val="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128004" tIns="40640" rIns="128004" bIns="40640" numCol="1" spcCol="1270" anchor="ctr" anchorCtr="0">
          <a:noAutofit/>
        </a:bodyPr>
        <a:lstStyle/>
        <a:p>
          <a:pPr marL="0" lvl="0" indent="0" algn="ctr" defTabSz="1422400">
            <a:lnSpc>
              <a:spcPct val="90000"/>
            </a:lnSpc>
            <a:spcBef>
              <a:spcPct val="0"/>
            </a:spcBef>
            <a:spcAft>
              <a:spcPct val="35000"/>
            </a:spcAft>
            <a:buNone/>
          </a:pPr>
          <a:r>
            <a:rPr lang="en-US" sz="3200" b="1"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sp:txBody>
      <dsp:txXfrm>
        <a:off x="4847864" y="340905"/>
        <a:ext cx="1644691" cy="16446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08A28-C3B7-40DF-9266-2C7C7D783276}">
      <dsp:nvSpPr>
        <dsp:cNvPr id="0" name=""/>
        <dsp:cNvSpPr/>
      </dsp:nvSpPr>
      <dsp:spPr>
        <a:xfrm>
          <a:off x="2646483" y="279"/>
          <a:ext cx="2325943" cy="2325943"/>
        </a:xfrm>
        <a:prstGeom prst="ellipse">
          <a:avLst/>
        </a:prstGeom>
        <a:solidFill>
          <a:schemeClr val="accent4">
            <a:alpha val="50000"/>
            <a:hueOff val="0"/>
            <a:satOff val="0"/>
            <a:lumOff val="0"/>
            <a:alphaOff val="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128004" tIns="40640" rIns="128004" bIns="40640" numCol="1" spcCol="1270" anchor="ctr" anchorCtr="0">
          <a:noAutofit/>
        </a:bodyPr>
        <a:lstStyle/>
        <a:p>
          <a:pPr marL="0" lvl="0" indent="0" algn="ctr" defTabSz="1422400">
            <a:lnSpc>
              <a:spcPct val="90000"/>
            </a:lnSpc>
            <a:spcBef>
              <a:spcPct val="0"/>
            </a:spcBef>
            <a:spcAft>
              <a:spcPct val="35000"/>
            </a:spcAft>
            <a:buNone/>
          </a:pPr>
          <a:r>
            <a:rPr lang="en-US" sz="3200" b="1"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Kinh tế</a:t>
          </a:r>
        </a:p>
      </dsp:txBody>
      <dsp:txXfrm>
        <a:off x="2987109" y="340905"/>
        <a:ext cx="1644691" cy="1644691"/>
      </dsp:txXfrm>
    </dsp:sp>
    <dsp:sp modelId="{AFB2300D-31E5-4074-88BD-5C8711434B0D}">
      <dsp:nvSpPr>
        <dsp:cNvPr id="0" name=""/>
        <dsp:cNvSpPr/>
      </dsp:nvSpPr>
      <dsp:spPr>
        <a:xfrm>
          <a:off x="4507238" y="279"/>
          <a:ext cx="2325943" cy="2325943"/>
        </a:xfrm>
        <a:prstGeom prst="ellipse">
          <a:avLst/>
        </a:prstGeom>
        <a:solidFill>
          <a:schemeClr val="accent4">
            <a:alpha val="50000"/>
            <a:hueOff val="9800891"/>
            <a:satOff val="-40777"/>
            <a:lumOff val="9608"/>
            <a:alphaOff val="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128004" tIns="40640" rIns="128004" bIns="40640" numCol="1" spcCol="1270" anchor="ctr" anchorCtr="0">
          <a:noAutofit/>
        </a:bodyPr>
        <a:lstStyle/>
        <a:p>
          <a:pPr marL="0" lvl="0" indent="0" algn="ctr" defTabSz="1422400">
            <a:lnSpc>
              <a:spcPct val="90000"/>
            </a:lnSpc>
            <a:spcBef>
              <a:spcPct val="0"/>
            </a:spcBef>
            <a:spcAft>
              <a:spcPct val="35000"/>
            </a:spcAft>
            <a:buNone/>
          </a:pPr>
          <a:r>
            <a:rPr lang="en-US" sz="3200" b="1"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sp:txBody>
      <dsp:txXfrm>
        <a:off x="4847864" y="340905"/>
        <a:ext cx="1644691" cy="1644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08A28-C3B7-40DF-9266-2C7C7D783276}">
      <dsp:nvSpPr>
        <dsp:cNvPr id="0" name=""/>
        <dsp:cNvSpPr/>
      </dsp:nvSpPr>
      <dsp:spPr>
        <a:xfrm>
          <a:off x="1277302" y="1039"/>
          <a:ext cx="1870986" cy="1870986"/>
        </a:xfrm>
        <a:prstGeom prst="ellipse">
          <a:avLst/>
        </a:prstGeom>
        <a:solidFill>
          <a:schemeClr val="accent4">
            <a:alpha val="50000"/>
            <a:hueOff val="0"/>
            <a:satOff val="0"/>
            <a:lumOff val="0"/>
            <a:alphaOff val="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102967" tIns="40640" rIns="102967" bIns="40640" numCol="1" spcCol="1270" anchor="ctr" anchorCtr="0">
          <a:noAutofit/>
        </a:bodyPr>
        <a:lstStyle/>
        <a:p>
          <a:pPr marL="0" lvl="0" indent="0" algn="ctr" defTabSz="1422400">
            <a:lnSpc>
              <a:spcPct val="90000"/>
            </a:lnSpc>
            <a:spcBef>
              <a:spcPct val="0"/>
            </a:spcBef>
            <a:spcAft>
              <a:spcPct val="35000"/>
            </a:spcAft>
            <a:buNone/>
          </a:pPr>
          <a:r>
            <a:rPr lang="en-US" sz="3200" b="1"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Chính trị</a:t>
          </a:r>
        </a:p>
      </dsp:txBody>
      <dsp:txXfrm>
        <a:off x="1551302" y="275039"/>
        <a:ext cx="1322986" cy="1322986"/>
      </dsp:txXfrm>
    </dsp:sp>
    <dsp:sp modelId="{AFB2300D-31E5-4074-88BD-5C8711434B0D}">
      <dsp:nvSpPr>
        <dsp:cNvPr id="0" name=""/>
        <dsp:cNvSpPr/>
      </dsp:nvSpPr>
      <dsp:spPr>
        <a:xfrm>
          <a:off x="2774091" y="1039"/>
          <a:ext cx="1870986" cy="1870986"/>
        </a:xfrm>
        <a:prstGeom prst="ellipse">
          <a:avLst/>
        </a:prstGeom>
        <a:solidFill>
          <a:schemeClr val="accent4">
            <a:alpha val="50000"/>
            <a:hueOff val="9800891"/>
            <a:satOff val="-40777"/>
            <a:lumOff val="9608"/>
            <a:alphaOff val="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102967" tIns="40640" rIns="102967" bIns="40640" numCol="1" spcCol="1270" anchor="ctr" anchorCtr="0">
          <a:noAutofit/>
        </a:bodyPr>
        <a:lstStyle/>
        <a:p>
          <a:pPr marL="0" lvl="0" indent="0" algn="ctr" defTabSz="1422400">
            <a:lnSpc>
              <a:spcPct val="90000"/>
            </a:lnSpc>
            <a:spcBef>
              <a:spcPct val="0"/>
            </a:spcBef>
            <a:spcAft>
              <a:spcPct val="35000"/>
            </a:spcAft>
            <a:buNone/>
          </a:pPr>
          <a:r>
            <a:rPr lang="en-US" sz="3200" b="1"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Văn hóa</a:t>
          </a:r>
        </a:p>
      </dsp:txBody>
      <dsp:txXfrm>
        <a:off x="3048091" y="275039"/>
        <a:ext cx="1322986" cy="13229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E297A-F05F-4231-AFF5-D4F761401B53}">
      <dsp:nvSpPr>
        <dsp:cNvPr id="0" name=""/>
        <dsp:cNvSpPr/>
      </dsp:nvSpPr>
      <dsp:spPr>
        <a:xfrm>
          <a:off x="1899751" y="1035729"/>
          <a:ext cx="3687989" cy="2459888"/>
        </a:xfrm>
        <a:prstGeom prst="rect">
          <a:avLst/>
        </a:prstGeom>
        <a:solidFill>
          <a:schemeClr val="accent4">
            <a:tint val="40000"/>
            <a:alpha val="90000"/>
            <a:hueOff val="0"/>
            <a:satOff val="0"/>
            <a:lumOff val="0"/>
            <a:alphaOff val="0"/>
          </a:schemeClr>
        </a:solidFill>
        <a:ln>
          <a:noFill/>
        </a:ln>
        <a:effectLst/>
        <a:sp3d z="-161800" extrusionH="10600" contourW="3000">
          <a:bevelT w="48600" h="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l" defTabSz="1066800">
            <a:lnSpc>
              <a:spcPct val="90000"/>
            </a:lnSpc>
            <a:spcBef>
              <a:spcPct val="0"/>
            </a:spcBef>
            <a:spcAft>
              <a:spcPct val="35000"/>
            </a:spcAft>
            <a:buNone/>
          </a:pPr>
          <a:r>
            <a:rPr lang="fr" sz="2400" kern="12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Mục tiêu của cách mạng Việt Nam là độc lập dân tộc và </a:t>
          </a:r>
        </a:p>
        <a:p>
          <a:pPr marL="0" lvl="0" indent="0" algn="l" defTabSz="1066800">
            <a:lnSpc>
              <a:spcPct val="90000"/>
            </a:lnSpc>
            <a:spcBef>
              <a:spcPct val="0"/>
            </a:spcBef>
            <a:spcAft>
              <a:spcPct val="35000"/>
            </a:spcAft>
            <a:buNone/>
          </a:pPr>
          <a:r>
            <a:rPr lang="fr" sz="2400" kern="12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chủ</a:t>
          </a:r>
          <a:r>
            <a:rPr lang="en-US" sz="2400" kern="12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 nghĩa xã hội, độc lập dân tộc gắn liền với chủ nghĩa xã hội.</a:t>
          </a:r>
          <a:endParaRPr lang="en-US" sz="2400" kern="1200">
            <a:solidFill>
              <a:schemeClr val="tx1"/>
            </a:solidFill>
          </a:endParaRPr>
        </a:p>
      </dsp:txBody>
      <dsp:txXfrm>
        <a:off x="2489829" y="1035729"/>
        <a:ext cx="3097910" cy="2459888"/>
      </dsp:txXfrm>
    </dsp:sp>
    <dsp:sp modelId="{6FDA9037-B3D6-41A4-868F-F70AFE43B77A}">
      <dsp:nvSpPr>
        <dsp:cNvPr id="0" name=""/>
        <dsp:cNvSpPr/>
      </dsp:nvSpPr>
      <dsp:spPr>
        <a:xfrm>
          <a:off x="1899751" y="3495617"/>
          <a:ext cx="3687989" cy="2459888"/>
        </a:xfrm>
        <a:prstGeom prst="rect">
          <a:avLst/>
        </a:prstGeom>
        <a:solidFill>
          <a:schemeClr val="accent4">
            <a:tint val="40000"/>
            <a:alpha val="90000"/>
            <a:hueOff val="3620642"/>
            <a:satOff val="-17082"/>
            <a:lumOff val="-617"/>
            <a:alphaOff val="0"/>
          </a:schemeClr>
        </a:solidFill>
        <a:ln>
          <a:noFill/>
        </a:ln>
        <a:effectLst/>
        <a:sp3d z="-161800" extrusionH="10600" contourW="3000">
          <a:bevelT w="48600" h="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a:lnSpc>
              <a:spcPct val="90000"/>
            </a:lnSpc>
            <a:spcBef>
              <a:spcPct val="0"/>
            </a:spcBef>
            <a:spcAft>
              <a:spcPct val="35000"/>
            </a:spcAft>
            <a:buNone/>
          </a:pPr>
          <a:r>
            <a:rPr lang="en-US" sz="2600" kern="12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Như vậy, cùng với chính trị, kinh tế, văn hóa nằm trong mục tiêu chung của toàn bộ tiến trình cách mạng </a:t>
          </a:r>
          <a:endParaRPr lang="en-US" sz="2600" kern="1200">
            <a:solidFill>
              <a:schemeClr val="tx1"/>
            </a:solidFill>
          </a:endParaRPr>
        </a:p>
      </dsp:txBody>
      <dsp:txXfrm>
        <a:off x="2489829" y="3495617"/>
        <a:ext cx="3097910" cy="2459888"/>
      </dsp:txXfrm>
    </dsp:sp>
    <dsp:sp modelId="{0D8A4ACE-7723-424B-BE8E-21967B331B2D}">
      <dsp:nvSpPr>
        <dsp:cNvPr id="0" name=""/>
        <dsp:cNvSpPr/>
      </dsp:nvSpPr>
      <dsp:spPr>
        <a:xfrm>
          <a:off x="0" y="75425"/>
          <a:ext cx="2458659" cy="2458659"/>
        </a:xfrm>
        <a:prstGeom prst="ellipse">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a:t>
          </a:r>
          <a:endParaRPr lang="en-US" sz="3300" kern="120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lvl="0" indent="0" algn="ctr" defTabSz="1466850">
            <a:lnSpc>
              <a:spcPct val="90000"/>
            </a:lnSpc>
            <a:spcBef>
              <a:spcPct val="0"/>
            </a:spcBef>
            <a:spcAft>
              <a:spcPct val="35000"/>
            </a:spcAft>
            <a:buNone/>
          </a:pPr>
          <a:r>
            <a:rPr lang="en-US" sz="3300" kern="120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mục tiêu</a:t>
          </a:r>
          <a:endParaRPr lang="en-US" sz="3300" kern="1200"/>
        </a:p>
      </dsp:txBody>
      <dsp:txXfrm>
        <a:off x="360062" y="435487"/>
        <a:ext cx="1738535" cy="1738535"/>
      </dsp:txXfrm>
    </dsp:sp>
    <dsp:sp modelId="{D096B4BD-E994-4F41-90A0-2116FC1F1B8E}">
      <dsp:nvSpPr>
        <dsp:cNvPr id="0" name=""/>
        <dsp:cNvSpPr/>
      </dsp:nvSpPr>
      <dsp:spPr>
        <a:xfrm>
          <a:off x="7861115" y="1035729"/>
          <a:ext cx="3687989" cy="2459888"/>
        </a:xfrm>
        <a:prstGeom prst="rect">
          <a:avLst/>
        </a:prstGeom>
        <a:solidFill>
          <a:schemeClr val="accent4">
            <a:tint val="40000"/>
            <a:alpha val="90000"/>
            <a:hueOff val="7241284"/>
            <a:satOff val="-34163"/>
            <a:lumOff val="-1234"/>
            <a:alphaOff val="0"/>
          </a:schemeClr>
        </a:solidFill>
        <a:ln>
          <a:noFill/>
        </a:ln>
        <a:effectLst/>
        <a:sp3d z="-161800" extrusionH="10600" contourW="3000">
          <a:bevelT w="48600" h="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a:lnSpc>
              <a:spcPct val="90000"/>
            </a:lnSpc>
            <a:spcBef>
              <a:spcPct val="0"/>
            </a:spcBef>
            <a:spcAft>
              <a:spcPct val="35000"/>
            </a:spcAft>
            <a:buFontTx/>
            <a:buNone/>
          </a:pPr>
          <a:r>
            <a:rPr lang="en-US" sz="2600" kern="12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chính trị; Văn hóa đạo đức; Văn hóa văn nghệ; Văn hóa pháp luật; Văn hóa giáo dục</a:t>
          </a:r>
          <a:endParaRPr lang="en-US" sz="2600" kern="1200">
            <a:solidFill>
              <a:schemeClr val="tx1"/>
            </a:solidFill>
          </a:endParaRPr>
        </a:p>
      </dsp:txBody>
      <dsp:txXfrm>
        <a:off x="8451193" y="1035729"/>
        <a:ext cx="3097910" cy="2459888"/>
      </dsp:txXfrm>
    </dsp:sp>
    <dsp:sp modelId="{FAB9690A-787D-4276-B8B6-D9368AE3DF58}">
      <dsp:nvSpPr>
        <dsp:cNvPr id="0" name=""/>
        <dsp:cNvSpPr/>
      </dsp:nvSpPr>
      <dsp:spPr>
        <a:xfrm>
          <a:off x="7861115" y="3495617"/>
          <a:ext cx="3687989" cy="2459888"/>
        </a:xfrm>
        <a:prstGeom prst="rect">
          <a:avLst/>
        </a:prstGeom>
        <a:solidFill>
          <a:schemeClr val="accent4">
            <a:tint val="40000"/>
            <a:alpha val="90000"/>
            <a:hueOff val="10861925"/>
            <a:satOff val="-51245"/>
            <a:lumOff val="-1851"/>
            <a:alphaOff val="0"/>
          </a:schemeClr>
        </a:solidFill>
        <a:ln>
          <a:noFill/>
        </a:ln>
        <a:effectLst/>
        <a:sp3d z="-161800" extrusionH="10600" contourW="3000">
          <a:bevelT w="48600" h="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marL="0" lvl="0" indent="0" algn="l" defTabSz="1155700">
            <a:lnSpc>
              <a:spcPct val="90000"/>
            </a:lnSpc>
            <a:spcBef>
              <a:spcPct val="0"/>
            </a:spcBef>
            <a:spcAft>
              <a:spcPct val="35000"/>
            </a:spcAft>
            <a:buFontTx/>
            <a:buNone/>
          </a:pPr>
          <a:r>
            <a:rPr lang="en-US" sz="2600" kern="12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là động lực thúc đẩy cách mạng phát triển.</a:t>
          </a:r>
          <a:endParaRPr lang="en-US" sz="2600" kern="1200">
            <a:solidFill>
              <a:schemeClr val="tx1"/>
            </a:solidFill>
          </a:endParaRPr>
        </a:p>
      </dsp:txBody>
      <dsp:txXfrm>
        <a:off x="8451193" y="3495617"/>
        <a:ext cx="3097910" cy="2459888"/>
      </dsp:txXfrm>
    </dsp:sp>
    <dsp:sp modelId="{27C930A6-5608-41C9-97D7-56237040856D}">
      <dsp:nvSpPr>
        <dsp:cNvPr id="0" name=""/>
        <dsp:cNvSpPr/>
      </dsp:nvSpPr>
      <dsp:spPr>
        <a:xfrm>
          <a:off x="5766399" y="52265"/>
          <a:ext cx="2458659" cy="2458659"/>
        </a:xfrm>
        <a:prstGeom prst="ellipse">
          <a:avLst/>
        </a:prstGeom>
        <a:solidFill>
          <a:schemeClr val="accent4">
            <a:hueOff val="9800891"/>
            <a:satOff val="-40777"/>
            <a:lumOff val="9608"/>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en-US" sz="3300" kern="12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Văn hóa </a:t>
          </a:r>
          <a:endParaRPr lang="en-US" sz="3300" kern="12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lvl="0" indent="0" algn="ctr" defTabSz="1466850">
            <a:lnSpc>
              <a:spcPct val="90000"/>
            </a:lnSpc>
            <a:spcBef>
              <a:spcPct val="0"/>
            </a:spcBef>
            <a:spcAft>
              <a:spcPct val="35000"/>
            </a:spcAft>
            <a:buNone/>
          </a:pPr>
          <a:r>
            <a:rPr lang="en-US" sz="3300" kern="12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động lực</a:t>
          </a:r>
          <a:endParaRPr lang="en-US" sz="3300" kern="1200">
            <a:solidFill>
              <a:srgbClr val="FFFF00"/>
            </a:solidFill>
          </a:endParaRPr>
        </a:p>
      </dsp:txBody>
      <dsp:txXfrm>
        <a:off x="6126461" y="412327"/>
        <a:ext cx="1738535" cy="1738535"/>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7AE3C-8328-482D-AA34-0F969E4B9C52}"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70DFC-7EF9-4BB7-96E3-F930A5EA3786}" type="slidenum">
              <a:rPr lang="en-US" smtClean="0"/>
              <a:t>‹#›</a:t>
            </a:fld>
            <a:endParaRPr lang="en-US"/>
          </a:p>
        </p:txBody>
      </p:sp>
    </p:spTree>
    <p:extLst>
      <p:ext uri="{BB962C8B-B14F-4D97-AF65-F5344CB8AC3E}">
        <p14:creationId xmlns:p14="http://schemas.microsoft.com/office/powerpoint/2010/main" val="2479743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AFF6B991-C838-C96A-D5B4-42925249C9A8}"/>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52099DA2-95D5-40BE-74D5-8C1853F614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F3E357FB-ED3A-E004-904E-B532576B9B1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6898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e97c397e6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e97c397e6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e996167174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e99616717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99616717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e99616717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ED761205-8247-FA48-2056-F2A350A1CB8F}"/>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248A0FC7-F921-7BD1-EA64-BAC712E397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226FC094-C6C0-69A3-C6EF-A48E5E79E8B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5281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e996167174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e996167174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96193d14a_1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96193d14a_1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c770cefb0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c770cefb0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e97c397e6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e97c397e6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e97c397e6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e97c397e6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e97c397e6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97c397e6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BC4F-BED1-FB99-3611-93AE608DF3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8BE806-746C-CF1B-055E-DA59CD1FF8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F82B38-D988-C3A9-2FE7-932313AEF03C}"/>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5" name="Footer Placeholder 4">
            <a:extLst>
              <a:ext uri="{FF2B5EF4-FFF2-40B4-BE49-F238E27FC236}">
                <a16:creationId xmlns:a16="http://schemas.microsoft.com/office/drawing/2014/main" id="{3195CDF0-A1C6-8094-7985-63DBFAF55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AF42A-B154-D0FE-CD2E-C99AFE8A6E38}"/>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4242901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9A25-DCE0-DED4-413C-EE86114845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0C98DB-811A-773E-7EF1-79D418EFC7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71C69-272E-1374-90F9-AEFBE0D1CF0A}"/>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5" name="Footer Placeholder 4">
            <a:extLst>
              <a:ext uri="{FF2B5EF4-FFF2-40B4-BE49-F238E27FC236}">
                <a16:creationId xmlns:a16="http://schemas.microsoft.com/office/drawing/2014/main" id="{AB3C8DA7-E466-AD77-F453-F707D316B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247A7-666F-F0D8-E208-484453B6E5DE}"/>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9073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84405F-BC19-F7B1-CB86-5BEE860C21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9F2AD8-1B33-6A5C-0596-1A76C59F0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BC3E5-4F29-610A-335A-D2984B3FC0B6}"/>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5" name="Footer Placeholder 4">
            <a:extLst>
              <a:ext uri="{FF2B5EF4-FFF2-40B4-BE49-F238E27FC236}">
                <a16:creationId xmlns:a16="http://schemas.microsoft.com/office/drawing/2014/main" id="{02EC5BCE-665B-0A12-DD34-F8699A715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DAF6F-02C6-87F9-1105-481017D00782}"/>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3645613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73109" b="10634"/>
          <a:stretch/>
        </p:blipFill>
        <p:spPr>
          <a:xfrm>
            <a:off x="8747401" y="547034"/>
            <a:ext cx="3444569" cy="6320401"/>
          </a:xfrm>
          <a:prstGeom prst="rect">
            <a:avLst/>
          </a:prstGeom>
          <a:noFill/>
          <a:ln>
            <a:noFill/>
          </a:ln>
        </p:spPr>
      </p:pic>
      <p:sp>
        <p:nvSpPr>
          <p:cNvPr id="11" name="Google Shape;11;p2"/>
          <p:cNvSpPr/>
          <p:nvPr/>
        </p:nvSpPr>
        <p:spPr>
          <a:xfrm>
            <a:off x="8747400" y="1473333"/>
            <a:ext cx="4969200" cy="49692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2" name="Google Shape;12;p2"/>
          <p:cNvCxnSpPr/>
          <p:nvPr/>
        </p:nvCxnSpPr>
        <p:spPr>
          <a:xfrm>
            <a:off x="11766233" y="548233"/>
            <a:ext cx="0" cy="6320400"/>
          </a:xfrm>
          <a:prstGeom prst="straightConnector1">
            <a:avLst/>
          </a:prstGeom>
          <a:noFill/>
          <a:ln w="9525" cap="flat" cmpd="sng">
            <a:solidFill>
              <a:schemeClr val="lt1"/>
            </a:solidFill>
            <a:prstDash val="solid"/>
            <a:round/>
            <a:headEnd type="none" w="med" len="med"/>
            <a:tailEnd type="none" w="med" len="med"/>
          </a:ln>
        </p:spPr>
      </p:cxnSp>
      <p:grpSp>
        <p:nvGrpSpPr>
          <p:cNvPr id="13" name="Google Shape;13;p2"/>
          <p:cNvGrpSpPr/>
          <p:nvPr/>
        </p:nvGrpSpPr>
        <p:grpSpPr>
          <a:xfrm flipH="1">
            <a:off x="11545443" y="3466124"/>
            <a:ext cx="441581" cy="488917"/>
            <a:chOff x="1430025" y="237675"/>
            <a:chExt cx="4731225" cy="5238400"/>
          </a:xfrm>
        </p:grpSpPr>
        <p:sp>
          <p:nvSpPr>
            <p:cNvPr id="14" name="Google Shape;14;p2"/>
            <p:cNvSpPr/>
            <p:nvPr/>
          </p:nvSpPr>
          <p:spPr>
            <a:xfrm>
              <a:off x="1430600" y="238250"/>
              <a:ext cx="4730050" cy="5237825"/>
            </a:xfrm>
            <a:custGeom>
              <a:avLst/>
              <a:gdLst/>
              <a:ahLst/>
              <a:cxnLst/>
              <a:rect l="l" t="t" r="r" b="b"/>
              <a:pathLst>
                <a:path w="189202" h="209513" extrusionOk="0">
                  <a:moveTo>
                    <a:pt x="95642" y="0"/>
                  </a:moveTo>
                  <a:cubicBezTo>
                    <a:pt x="85891" y="0"/>
                    <a:pt x="77839" y="5911"/>
                    <a:pt x="75841" y="16009"/>
                  </a:cubicBezTo>
                  <a:cubicBezTo>
                    <a:pt x="74635" y="22151"/>
                    <a:pt x="74385" y="28907"/>
                    <a:pt x="75636" y="35003"/>
                  </a:cubicBezTo>
                  <a:cubicBezTo>
                    <a:pt x="77729" y="45217"/>
                    <a:pt x="81619" y="55021"/>
                    <a:pt x="84257" y="65144"/>
                  </a:cubicBezTo>
                  <a:cubicBezTo>
                    <a:pt x="86737" y="74698"/>
                    <a:pt x="88579" y="84411"/>
                    <a:pt x="90695" y="94033"/>
                  </a:cubicBezTo>
                  <a:cubicBezTo>
                    <a:pt x="90206" y="94067"/>
                    <a:pt x="89787" y="94083"/>
                    <a:pt x="89424" y="94083"/>
                  </a:cubicBezTo>
                  <a:cubicBezTo>
                    <a:pt x="88080" y="94083"/>
                    <a:pt x="87513" y="93859"/>
                    <a:pt x="87101" y="93464"/>
                  </a:cubicBezTo>
                  <a:cubicBezTo>
                    <a:pt x="76387" y="83387"/>
                    <a:pt x="65536" y="73424"/>
                    <a:pt x="55050" y="63119"/>
                  </a:cubicBezTo>
                  <a:cubicBezTo>
                    <a:pt x="46383" y="54589"/>
                    <a:pt x="37670" y="46491"/>
                    <a:pt x="25046" y="44216"/>
                  </a:cubicBezTo>
                  <a:cubicBezTo>
                    <a:pt x="23598" y="43955"/>
                    <a:pt x="22208" y="43826"/>
                    <a:pt x="20874" y="43826"/>
                  </a:cubicBezTo>
                  <a:cubicBezTo>
                    <a:pt x="14663" y="43826"/>
                    <a:pt x="9656" y="46611"/>
                    <a:pt x="5574" y="51723"/>
                  </a:cubicBezTo>
                  <a:cubicBezTo>
                    <a:pt x="683" y="57842"/>
                    <a:pt x="729" y="64643"/>
                    <a:pt x="3936" y="71445"/>
                  </a:cubicBezTo>
                  <a:cubicBezTo>
                    <a:pt x="7234" y="78474"/>
                    <a:pt x="12808" y="83319"/>
                    <a:pt x="20178" y="85548"/>
                  </a:cubicBezTo>
                  <a:cubicBezTo>
                    <a:pt x="30005" y="88528"/>
                    <a:pt x="39991" y="90917"/>
                    <a:pt x="49886" y="93669"/>
                  </a:cubicBezTo>
                  <a:cubicBezTo>
                    <a:pt x="60987" y="96763"/>
                    <a:pt x="72065" y="99970"/>
                    <a:pt x="83165" y="103109"/>
                  </a:cubicBezTo>
                  <a:lnTo>
                    <a:pt x="82915" y="105134"/>
                  </a:lnTo>
                  <a:cubicBezTo>
                    <a:pt x="79753" y="106362"/>
                    <a:pt x="76637" y="107909"/>
                    <a:pt x="73361" y="108774"/>
                  </a:cubicBezTo>
                  <a:cubicBezTo>
                    <a:pt x="58393" y="112754"/>
                    <a:pt x="43312" y="116326"/>
                    <a:pt x="28367" y="120466"/>
                  </a:cubicBezTo>
                  <a:cubicBezTo>
                    <a:pt x="18199" y="123286"/>
                    <a:pt x="9464" y="128518"/>
                    <a:pt x="4254" y="138277"/>
                  </a:cubicBezTo>
                  <a:cubicBezTo>
                    <a:pt x="1" y="146284"/>
                    <a:pt x="1411" y="154269"/>
                    <a:pt x="8213" y="160342"/>
                  </a:cubicBezTo>
                  <a:cubicBezTo>
                    <a:pt x="12409" y="164104"/>
                    <a:pt x="17486" y="166104"/>
                    <a:pt x="22766" y="166104"/>
                  </a:cubicBezTo>
                  <a:cubicBezTo>
                    <a:pt x="27704" y="166104"/>
                    <a:pt x="32819" y="164354"/>
                    <a:pt x="37557" y="160661"/>
                  </a:cubicBezTo>
                  <a:cubicBezTo>
                    <a:pt x="45769" y="154246"/>
                    <a:pt x="53184" y="146739"/>
                    <a:pt x="60463" y="139232"/>
                  </a:cubicBezTo>
                  <a:cubicBezTo>
                    <a:pt x="69358" y="130042"/>
                    <a:pt x="78275" y="120966"/>
                    <a:pt x="89262" y="114324"/>
                  </a:cubicBezTo>
                  <a:lnTo>
                    <a:pt x="91218" y="115120"/>
                  </a:lnTo>
                  <a:cubicBezTo>
                    <a:pt x="87647" y="128291"/>
                    <a:pt x="84416" y="141575"/>
                    <a:pt x="80390" y="154633"/>
                  </a:cubicBezTo>
                  <a:cubicBezTo>
                    <a:pt x="76660" y="166757"/>
                    <a:pt x="73065" y="178768"/>
                    <a:pt x="74681" y="191665"/>
                  </a:cubicBezTo>
                  <a:cubicBezTo>
                    <a:pt x="75795" y="200378"/>
                    <a:pt x="82278" y="207179"/>
                    <a:pt x="91172" y="209045"/>
                  </a:cubicBezTo>
                  <a:cubicBezTo>
                    <a:pt x="92674" y="209357"/>
                    <a:pt x="94124" y="209512"/>
                    <a:pt x="95521" y="209512"/>
                  </a:cubicBezTo>
                  <a:cubicBezTo>
                    <a:pt x="101958" y="209512"/>
                    <a:pt x="107279" y="206216"/>
                    <a:pt x="111372" y="199786"/>
                  </a:cubicBezTo>
                  <a:cubicBezTo>
                    <a:pt x="116354" y="191938"/>
                    <a:pt x="115967" y="183431"/>
                    <a:pt x="113943" y="175014"/>
                  </a:cubicBezTo>
                  <a:cubicBezTo>
                    <a:pt x="110417" y="160319"/>
                    <a:pt x="106231" y="145784"/>
                    <a:pt x="102660" y="131112"/>
                  </a:cubicBezTo>
                  <a:cubicBezTo>
                    <a:pt x="101386" y="125880"/>
                    <a:pt x="101068" y="120398"/>
                    <a:pt x="100294" y="115029"/>
                  </a:cubicBezTo>
                  <a:lnTo>
                    <a:pt x="101977" y="114324"/>
                  </a:lnTo>
                  <a:cubicBezTo>
                    <a:pt x="107505" y="119124"/>
                    <a:pt x="113306" y="123628"/>
                    <a:pt x="118492" y="128769"/>
                  </a:cubicBezTo>
                  <a:cubicBezTo>
                    <a:pt x="126590" y="136844"/>
                    <a:pt x="133710" y="146034"/>
                    <a:pt x="142354" y="153450"/>
                  </a:cubicBezTo>
                  <a:cubicBezTo>
                    <a:pt x="148519" y="158659"/>
                    <a:pt x="155639" y="162640"/>
                    <a:pt x="163327" y="165142"/>
                  </a:cubicBezTo>
                  <a:cubicBezTo>
                    <a:pt x="165077" y="165704"/>
                    <a:pt x="166817" y="165966"/>
                    <a:pt x="168513" y="165966"/>
                  </a:cubicBezTo>
                  <a:cubicBezTo>
                    <a:pt x="179849" y="165966"/>
                    <a:pt x="189201" y="154264"/>
                    <a:pt x="186075" y="142372"/>
                  </a:cubicBezTo>
                  <a:cubicBezTo>
                    <a:pt x="183664" y="133182"/>
                    <a:pt x="177340" y="127154"/>
                    <a:pt x="168809" y="124060"/>
                  </a:cubicBezTo>
                  <a:cubicBezTo>
                    <a:pt x="159369" y="120648"/>
                    <a:pt x="149588" y="118100"/>
                    <a:pt x="139806" y="115734"/>
                  </a:cubicBezTo>
                  <a:cubicBezTo>
                    <a:pt x="128387" y="113005"/>
                    <a:pt x="116809" y="110957"/>
                    <a:pt x="104753" y="104156"/>
                  </a:cubicBezTo>
                  <a:cubicBezTo>
                    <a:pt x="114989" y="101153"/>
                    <a:pt x="123633" y="98537"/>
                    <a:pt x="132323" y="96058"/>
                  </a:cubicBezTo>
                  <a:cubicBezTo>
                    <a:pt x="144629" y="92555"/>
                    <a:pt x="157140" y="89711"/>
                    <a:pt x="169128" y="85457"/>
                  </a:cubicBezTo>
                  <a:cubicBezTo>
                    <a:pt x="174496" y="83524"/>
                    <a:pt x="179637" y="79475"/>
                    <a:pt x="183482" y="75176"/>
                  </a:cubicBezTo>
                  <a:cubicBezTo>
                    <a:pt x="188668" y="69375"/>
                    <a:pt x="188714" y="61823"/>
                    <a:pt x="185347" y="54930"/>
                  </a:cubicBezTo>
                  <a:cubicBezTo>
                    <a:pt x="182026" y="48174"/>
                    <a:pt x="176225" y="44648"/>
                    <a:pt x="168423" y="44535"/>
                  </a:cubicBezTo>
                  <a:cubicBezTo>
                    <a:pt x="168263" y="44533"/>
                    <a:pt x="168103" y="44532"/>
                    <a:pt x="167943" y="44532"/>
                  </a:cubicBezTo>
                  <a:cubicBezTo>
                    <a:pt x="160009" y="44532"/>
                    <a:pt x="152748" y="46757"/>
                    <a:pt x="146995" y="52087"/>
                  </a:cubicBezTo>
                  <a:cubicBezTo>
                    <a:pt x="139192" y="59320"/>
                    <a:pt x="132141" y="67373"/>
                    <a:pt x="124475" y="74789"/>
                  </a:cubicBezTo>
                  <a:cubicBezTo>
                    <a:pt x="117173" y="81841"/>
                    <a:pt x="109507" y="88528"/>
                    <a:pt x="101977" y="95375"/>
                  </a:cubicBezTo>
                  <a:lnTo>
                    <a:pt x="100544" y="94192"/>
                  </a:lnTo>
                  <a:cubicBezTo>
                    <a:pt x="100749" y="92327"/>
                    <a:pt x="100772" y="90416"/>
                    <a:pt x="101204" y="88597"/>
                  </a:cubicBezTo>
                  <a:cubicBezTo>
                    <a:pt x="104139" y="76563"/>
                    <a:pt x="106982" y="64507"/>
                    <a:pt x="110212" y="52542"/>
                  </a:cubicBezTo>
                  <a:cubicBezTo>
                    <a:pt x="113237" y="41282"/>
                    <a:pt x="116559" y="30135"/>
                    <a:pt x="114602" y="18238"/>
                  </a:cubicBezTo>
                  <a:cubicBezTo>
                    <a:pt x="112965" y="8184"/>
                    <a:pt x="105663" y="541"/>
                    <a:pt x="97041" y="40"/>
                  </a:cubicBezTo>
                  <a:cubicBezTo>
                    <a:pt x="96571" y="14"/>
                    <a:pt x="96105" y="0"/>
                    <a:pt x="95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430025" y="237675"/>
              <a:ext cx="4731225" cy="5237875"/>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 name="Google Shape;16;p2"/>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17" name="Google Shape;17;p2"/>
          <p:cNvSpPr/>
          <p:nvPr/>
        </p:nvSpPr>
        <p:spPr>
          <a:xfrm flipH="1">
            <a:off x="205010"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txBox="1">
            <a:spLocks noGrp="1"/>
          </p:cNvSpPr>
          <p:nvPr>
            <p:ph type="ctrTitle"/>
          </p:nvPr>
        </p:nvSpPr>
        <p:spPr>
          <a:xfrm>
            <a:off x="1205067" y="1655200"/>
            <a:ext cx="5923200" cy="2385200"/>
          </a:xfrm>
          <a:prstGeom prst="rect">
            <a:avLst/>
          </a:prstGeom>
          <a:noFill/>
        </p:spPr>
        <p:txBody>
          <a:bodyPr spcFirstLastPara="1" wrap="square" lIns="91425" tIns="91425" rIns="91425" bIns="91425" anchor="t" anchorCtr="0">
            <a:noAutofit/>
          </a:bodyPr>
          <a:lstStyle>
            <a:lvl1pPr lvl="0" algn="r">
              <a:lnSpc>
                <a:spcPct val="90000"/>
              </a:lnSpc>
              <a:spcBef>
                <a:spcPts val="1333"/>
              </a:spcBef>
              <a:spcAft>
                <a:spcPts val="0"/>
              </a:spcAft>
              <a:buSzPts val="5200"/>
              <a:buNone/>
              <a:defRPr sz="5333">
                <a:solidFill>
                  <a:schemeClr val="dk1"/>
                </a:solidFill>
              </a:defRPr>
            </a:lvl1pPr>
            <a:lvl2pPr lvl="1" algn="ctr">
              <a:spcBef>
                <a:spcPts val="1333"/>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9" name="Google Shape;19;p2"/>
          <p:cNvSpPr txBox="1">
            <a:spLocks noGrp="1"/>
          </p:cNvSpPr>
          <p:nvPr>
            <p:ph type="subTitle" idx="1"/>
          </p:nvPr>
        </p:nvSpPr>
        <p:spPr>
          <a:xfrm>
            <a:off x="2294267" y="5445600"/>
            <a:ext cx="4834000" cy="692400"/>
          </a:xfrm>
          <a:prstGeom prst="rect">
            <a:avLst/>
          </a:prstGeom>
          <a:noFill/>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20" name="Google Shape;20;p2"/>
          <p:cNvSpPr txBox="1">
            <a:spLocks noGrp="1"/>
          </p:cNvSpPr>
          <p:nvPr>
            <p:ph type="subTitle" idx="2"/>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21" name="Google Shape;21;p2"/>
          <p:cNvSpPr txBox="1">
            <a:spLocks noGrp="1"/>
          </p:cNvSpPr>
          <p:nvPr>
            <p:ph type="subTitle" idx="3"/>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22" name="Google Shape;22;p2"/>
          <p:cNvSpPr txBox="1">
            <a:spLocks noGrp="1"/>
          </p:cNvSpPr>
          <p:nvPr>
            <p:ph type="subTitle" idx="4"/>
          </p:nvPr>
        </p:nvSpPr>
        <p:spPr>
          <a:xfrm>
            <a:off x="2621200" y="4396793"/>
            <a:ext cx="4517200" cy="692400"/>
          </a:xfrm>
          <a:prstGeom prst="rect">
            <a:avLst/>
          </a:prstGeom>
          <a:noFill/>
        </p:spPr>
        <p:txBody>
          <a:bodyPr spcFirstLastPara="1" wrap="square" lIns="91425" tIns="91425" rIns="91425" bIns="91425" anchor="t" anchorCtr="0">
            <a:noAutofit/>
          </a:bodyPr>
          <a:lstStyle>
            <a:lvl1pPr lvl="0" algn="r">
              <a:lnSpc>
                <a:spcPct val="90000"/>
              </a:lnSpc>
              <a:spcBef>
                <a:spcPts val="1333"/>
              </a:spcBef>
              <a:spcAft>
                <a:spcPts val="0"/>
              </a:spcAft>
              <a:buSzPts val="2400"/>
              <a:buFont typeface="DM Serif Display"/>
              <a:buNone/>
              <a:defRPr sz="3200" i="1">
                <a:latin typeface="DM Serif Display"/>
                <a:ea typeface="DM Serif Display"/>
                <a:cs typeface="DM Serif Display"/>
                <a:sym typeface="DM Serif Display"/>
              </a:defRPr>
            </a:lvl1pPr>
            <a:lvl2pPr lvl="1">
              <a:spcBef>
                <a:spcPts val="1333"/>
              </a:spcBef>
              <a:spcAft>
                <a:spcPts val="0"/>
              </a:spcAft>
              <a:buSzPts val="2400"/>
              <a:buNone/>
              <a:defRPr sz="3200"/>
            </a:lvl2pPr>
            <a:lvl3pPr lvl="2">
              <a:spcBef>
                <a:spcPts val="2133"/>
              </a:spcBef>
              <a:spcAft>
                <a:spcPts val="0"/>
              </a:spcAft>
              <a:buSzPts val="2400"/>
              <a:buNone/>
              <a:defRPr sz="3200"/>
            </a:lvl3pPr>
            <a:lvl4pPr lvl="3">
              <a:spcBef>
                <a:spcPts val="2133"/>
              </a:spcBef>
              <a:spcAft>
                <a:spcPts val="0"/>
              </a:spcAft>
              <a:buSzPts val="2400"/>
              <a:buNone/>
              <a:defRPr sz="3200"/>
            </a:lvl4pPr>
            <a:lvl5pPr lvl="4">
              <a:spcBef>
                <a:spcPts val="2133"/>
              </a:spcBef>
              <a:spcAft>
                <a:spcPts val="0"/>
              </a:spcAft>
              <a:buSzPts val="2400"/>
              <a:buNone/>
              <a:defRPr sz="3200"/>
            </a:lvl5pPr>
            <a:lvl6pPr lvl="5">
              <a:spcBef>
                <a:spcPts val="2133"/>
              </a:spcBef>
              <a:spcAft>
                <a:spcPts val="0"/>
              </a:spcAft>
              <a:buSzPts val="2400"/>
              <a:buNone/>
              <a:defRPr sz="3200"/>
            </a:lvl6pPr>
            <a:lvl7pPr lvl="6">
              <a:spcBef>
                <a:spcPts val="2133"/>
              </a:spcBef>
              <a:spcAft>
                <a:spcPts val="0"/>
              </a:spcAft>
              <a:buSzPts val="2400"/>
              <a:buNone/>
              <a:defRPr sz="3200"/>
            </a:lvl7pPr>
            <a:lvl8pPr lvl="7">
              <a:spcBef>
                <a:spcPts val="2133"/>
              </a:spcBef>
              <a:spcAft>
                <a:spcPts val="0"/>
              </a:spcAft>
              <a:buSzPts val="2400"/>
              <a:buNone/>
              <a:defRPr sz="3200"/>
            </a:lvl8pPr>
            <a:lvl9pPr lvl="8">
              <a:spcBef>
                <a:spcPts val="2133"/>
              </a:spcBef>
              <a:spcAft>
                <a:spcPts val="2133"/>
              </a:spcAft>
              <a:buSzPts val="2400"/>
              <a:buNone/>
              <a:defRPr sz="3200"/>
            </a:lvl9pPr>
          </a:lstStyle>
          <a:p>
            <a:endParaRPr/>
          </a:p>
        </p:txBody>
      </p:sp>
    </p:spTree>
    <p:extLst>
      <p:ext uri="{BB962C8B-B14F-4D97-AF65-F5344CB8AC3E}">
        <p14:creationId xmlns:p14="http://schemas.microsoft.com/office/powerpoint/2010/main" val="2162294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31"/>
        <p:cNvGrpSpPr/>
        <p:nvPr/>
      </p:nvGrpSpPr>
      <p:grpSpPr>
        <a:xfrm>
          <a:off x="0" y="0"/>
          <a:ext cx="0" cy="0"/>
          <a:chOff x="0" y="0"/>
          <a:chExt cx="0" cy="0"/>
        </a:xfrm>
      </p:grpSpPr>
      <p:sp>
        <p:nvSpPr>
          <p:cNvPr id="132" name="Google Shape;132;p14"/>
          <p:cNvSpPr/>
          <p:nvPr/>
        </p:nvSpPr>
        <p:spPr>
          <a:xfrm>
            <a:off x="5689667" y="-489033"/>
            <a:ext cx="7912800" cy="79128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4"/>
          <p:cNvSpPr/>
          <p:nvPr/>
        </p:nvSpPr>
        <p:spPr>
          <a:xfrm>
            <a:off x="811233" y="-684849"/>
            <a:ext cx="3890000" cy="38900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4"/>
          <p:cNvSpPr/>
          <p:nvPr/>
        </p:nvSpPr>
        <p:spPr>
          <a:xfrm>
            <a:off x="811233" y="1634151"/>
            <a:ext cx="3890000" cy="38900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35" name="Google Shape;135;p14"/>
          <p:cNvCxnSpPr/>
          <p:nvPr/>
        </p:nvCxnSpPr>
        <p:spPr>
          <a:xfrm>
            <a:off x="425800" y="0"/>
            <a:ext cx="0" cy="68688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4"/>
          <p:cNvCxnSpPr/>
          <p:nvPr/>
        </p:nvCxnSpPr>
        <p:spPr>
          <a:xfrm>
            <a:off x="11766233" y="0"/>
            <a:ext cx="0" cy="686880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4"/>
          <p:cNvSpPr/>
          <p:nvPr/>
        </p:nvSpPr>
        <p:spPr>
          <a:xfrm flipH="1">
            <a:off x="205010" y="719991"/>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4"/>
          <p:cNvSpPr/>
          <p:nvPr/>
        </p:nvSpPr>
        <p:spPr>
          <a:xfrm flipH="1">
            <a:off x="11545443" y="5916558"/>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4"/>
          <p:cNvSpPr/>
          <p:nvPr/>
        </p:nvSpPr>
        <p:spPr>
          <a:xfrm>
            <a:off x="811233" y="4215984"/>
            <a:ext cx="3890000" cy="38900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4"/>
          <p:cNvSpPr txBox="1">
            <a:spLocks noGrp="1"/>
          </p:cNvSpPr>
          <p:nvPr>
            <p:ph type="title"/>
          </p:nvPr>
        </p:nvSpPr>
        <p:spPr>
          <a:xfrm>
            <a:off x="6067300" y="2906167"/>
            <a:ext cx="51648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267">
                <a:solidFill>
                  <a:schemeClr val="l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41" name="Google Shape;141;p14"/>
          <p:cNvSpPr txBox="1">
            <a:spLocks noGrp="1"/>
          </p:cNvSpPr>
          <p:nvPr>
            <p:ph type="title" idx="2" hasCustomPrompt="1"/>
          </p:nvPr>
        </p:nvSpPr>
        <p:spPr>
          <a:xfrm>
            <a:off x="7030800" y="1580567"/>
            <a:ext cx="42012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2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2" name="Google Shape;142;p14"/>
          <p:cNvSpPr txBox="1">
            <a:spLocks noGrp="1"/>
          </p:cNvSpPr>
          <p:nvPr>
            <p:ph type="subTitle" idx="1"/>
          </p:nvPr>
        </p:nvSpPr>
        <p:spPr>
          <a:xfrm>
            <a:off x="6895900" y="4176233"/>
            <a:ext cx="43360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4"/>
          <p:cNvSpPr txBox="1">
            <a:spLocks noGrp="1"/>
          </p:cNvSpPr>
          <p:nvPr>
            <p:ph type="subTitle" idx="3"/>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44" name="Google Shape;144;p14"/>
          <p:cNvSpPr txBox="1">
            <a:spLocks noGrp="1"/>
          </p:cNvSpPr>
          <p:nvPr>
            <p:ph type="subTitle" idx="4"/>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957335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flipH="1">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body" idx="1"/>
          </p:nvPr>
        </p:nvSpPr>
        <p:spPr>
          <a:xfrm>
            <a:off x="2342933" y="2882400"/>
            <a:ext cx="7506400" cy="1093200"/>
          </a:xfrm>
          <a:prstGeom prst="rect">
            <a:avLst/>
          </a:prstGeom>
        </p:spPr>
        <p:txBody>
          <a:bodyPr spcFirstLastPara="1" wrap="square" lIns="91425" tIns="91425" rIns="91425" bIns="91425" anchor="ctr" anchorCtr="0">
            <a:noAutofit/>
          </a:bodyPr>
          <a:lstStyle>
            <a:lvl1pPr marL="609585" lvl="0" indent="-558786" algn="ctr" rtl="0">
              <a:spcBef>
                <a:spcPts val="800"/>
              </a:spcBef>
              <a:spcAft>
                <a:spcPts val="0"/>
              </a:spcAft>
              <a:buClr>
                <a:schemeClr val="dk1"/>
              </a:buClr>
              <a:buSzPts val="3000"/>
              <a:buChar char="●"/>
              <a:defRPr sz="4000" i="1">
                <a:solidFill>
                  <a:schemeClr val="dk1"/>
                </a:solidFill>
              </a:defRPr>
            </a:lvl1pPr>
            <a:lvl2pPr marL="1219170" lvl="1" indent="-558786" algn="ctr" rtl="0">
              <a:spcBef>
                <a:spcPts val="0"/>
              </a:spcBef>
              <a:spcAft>
                <a:spcPts val="0"/>
              </a:spcAft>
              <a:buClr>
                <a:schemeClr val="dk1"/>
              </a:buClr>
              <a:buSzPts val="3000"/>
              <a:buChar char="○"/>
              <a:defRPr sz="4000" i="1">
                <a:solidFill>
                  <a:schemeClr val="dk1"/>
                </a:solidFill>
              </a:defRPr>
            </a:lvl2pPr>
            <a:lvl3pPr marL="1828754" lvl="2" indent="-558786" algn="ctr" rtl="0">
              <a:spcBef>
                <a:spcPts val="0"/>
              </a:spcBef>
              <a:spcAft>
                <a:spcPts val="0"/>
              </a:spcAft>
              <a:buClr>
                <a:schemeClr val="dk1"/>
              </a:buClr>
              <a:buSzPts val="3000"/>
              <a:buChar char="■"/>
              <a:defRPr sz="4000" i="1">
                <a:solidFill>
                  <a:schemeClr val="dk1"/>
                </a:solidFill>
              </a:defRPr>
            </a:lvl3pPr>
            <a:lvl4pPr marL="2438339" lvl="3" indent="-558786" algn="ctr" rtl="0">
              <a:spcBef>
                <a:spcPts val="0"/>
              </a:spcBef>
              <a:spcAft>
                <a:spcPts val="0"/>
              </a:spcAft>
              <a:buClr>
                <a:schemeClr val="dk1"/>
              </a:buClr>
              <a:buSzPts val="3000"/>
              <a:buChar char="●"/>
              <a:defRPr sz="4000" i="1">
                <a:solidFill>
                  <a:schemeClr val="dk1"/>
                </a:solidFill>
              </a:defRPr>
            </a:lvl4pPr>
            <a:lvl5pPr marL="3047924" lvl="4" indent="-558786" algn="ctr" rtl="0">
              <a:spcBef>
                <a:spcPts val="0"/>
              </a:spcBef>
              <a:spcAft>
                <a:spcPts val="0"/>
              </a:spcAft>
              <a:buClr>
                <a:schemeClr val="dk1"/>
              </a:buClr>
              <a:buSzPts val="3000"/>
              <a:buChar char="○"/>
              <a:defRPr sz="4000" i="1">
                <a:solidFill>
                  <a:schemeClr val="dk1"/>
                </a:solidFill>
              </a:defRPr>
            </a:lvl5pPr>
            <a:lvl6pPr marL="3657509" lvl="5" indent="-558786" algn="ctr" rtl="0">
              <a:spcBef>
                <a:spcPts val="0"/>
              </a:spcBef>
              <a:spcAft>
                <a:spcPts val="0"/>
              </a:spcAft>
              <a:buClr>
                <a:schemeClr val="dk1"/>
              </a:buClr>
              <a:buSzPts val="3000"/>
              <a:buChar char="■"/>
              <a:defRPr sz="4000" i="1">
                <a:solidFill>
                  <a:schemeClr val="dk1"/>
                </a:solidFill>
              </a:defRPr>
            </a:lvl6pPr>
            <a:lvl7pPr marL="4267093" lvl="6" indent="-558786" algn="ctr" rtl="0">
              <a:spcBef>
                <a:spcPts val="0"/>
              </a:spcBef>
              <a:spcAft>
                <a:spcPts val="0"/>
              </a:spcAft>
              <a:buClr>
                <a:schemeClr val="dk1"/>
              </a:buClr>
              <a:buSzPts val="3000"/>
              <a:buChar char="●"/>
              <a:defRPr sz="4000" i="1">
                <a:solidFill>
                  <a:schemeClr val="dk1"/>
                </a:solidFill>
              </a:defRPr>
            </a:lvl7pPr>
            <a:lvl8pPr marL="4876678" lvl="7" indent="-558786" algn="ctr" rtl="0">
              <a:spcBef>
                <a:spcPts val="0"/>
              </a:spcBef>
              <a:spcAft>
                <a:spcPts val="0"/>
              </a:spcAft>
              <a:buClr>
                <a:schemeClr val="dk1"/>
              </a:buClr>
              <a:buSzPts val="3000"/>
              <a:buChar char="○"/>
              <a:defRPr sz="4000" i="1">
                <a:solidFill>
                  <a:schemeClr val="dk1"/>
                </a:solidFill>
              </a:defRPr>
            </a:lvl8pPr>
            <a:lvl9pPr marL="5486263" lvl="8" indent="-558786" algn="ctr">
              <a:spcBef>
                <a:spcPts val="0"/>
              </a:spcBef>
              <a:spcAft>
                <a:spcPts val="0"/>
              </a:spcAft>
              <a:buClr>
                <a:schemeClr val="dk1"/>
              </a:buClr>
              <a:buSzPts val="3000"/>
              <a:buChar char="■"/>
              <a:defRPr sz="4000" i="1">
                <a:solidFill>
                  <a:schemeClr val="dk1"/>
                </a:solidFill>
              </a:defRPr>
            </a:lvl9pPr>
          </a:lstStyle>
          <a:p>
            <a:endParaRPr/>
          </a:p>
        </p:txBody>
      </p:sp>
      <p:sp>
        <p:nvSpPr>
          <p:cNvPr id="19" name="Google Shape;19;p4"/>
          <p:cNvSpPr txBox="1"/>
          <p:nvPr/>
        </p:nvSpPr>
        <p:spPr>
          <a:xfrm>
            <a:off x="274067" y="100100"/>
            <a:ext cx="10660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b="1">
                <a:solidFill>
                  <a:schemeClr val="dk1"/>
                </a:solidFill>
                <a:latin typeface="Raleway"/>
                <a:ea typeface="Raleway"/>
                <a:cs typeface="Raleway"/>
                <a:sym typeface="Raleway"/>
              </a:rPr>
              <a:t>“</a:t>
            </a:r>
            <a:endParaRPr sz="16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44126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425767" y="548233"/>
            <a:ext cx="11340400" cy="7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3" name="Google Shape;183;p18"/>
          <p:cNvSpPr txBox="1">
            <a:spLocks noGrp="1"/>
          </p:cNvSpPr>
          <p:nvPr>
            <p:ph type="subTitle" idx="1"/>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84" name="Google Shape;184;p18"/>
          <p:cNvSpPr txBox="1">
            <a:spLocks noGrp="1"/>
          </p:cNvSpPr>
          <p:nvPr>
            <p:ph type="subTitle" idx="2"/>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cxnSp>
        <p:nvCxnSpPr>
          <p:cNvPr id="185" name="Google Shape;185;p18"/>
          <p:cNvCxnSpPr/>
          <p:nvPr/>
        </p:nvCxnSpPr>
        <p:spPr>
          <a:xfrm>
            <a:off x="11766233"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18"/>
          <p:cNvSpPr/>
          <p:nvPr/>
        </p:nvSpPr>
        <p:spPr>
          <a:xfrm flipH="1">
            <a:off x="205010"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8"/>
          <p:cNvSpPr/>
          <p:nvPr/>
        </p:nvSpPr>
        <p:spPr>
          <a:xfrm flipH="1">
            <a:off x="11545443"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88" name="Google Shape;188;p18"/>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67753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4"/>
        <p:cNvGrpSpPr/>
        <p:nvPr/>
      </p:nvGrpSpPr>
      <p:grpSpPr>
        <a:xfrm>
          <a:off x="0" y="0"/>
          <a:ext cx="0" cy="0"/>
          <a:chOff x="0" y="0"/>
          <a:chExt cx="0" cy="0"/>
        </a:xfrm>
      </p:grpSpPr>
      <p:cxnSp>
        <p:nvCxnSpPr>
          <p:cNvPr id="215" name="Google Shape;215;p22"/>
          <p:cNvCxnSpPr/>
          <p:nvPr/>
        </p:nvCxnSpPr>
        <p:spPr>
          <a:xfrm>
            <a:off x="11766233"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216" name="Google Shape;216;p22"/>
          <p:cNvSpPr/>
          <p:nvPr/>
        </p:nvSpPr>
        <p:spPr>
          <a:xfrm flipH="1">
            <a:off x="205010"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 name="Google Shape;217;p22"/>
          <p:cNvSpPr/>
          <p:nvPr/>
        </p:nvSpPr>
        <p:spPr>
          <a:xfrm flipH="1">
            <a:off x="11545443"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8" name="Google Shape;218;p22"/>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219" name="Google Shape;219;p22"/>
          <p:cNvSpPr txBox="1">
            <a:spLocks noGrp="1"/>
          </p:cNvSpPr>
          <p:nvPr>
            <p:ph type="subTitle" idx="1"/>
          </p:nvPr>
        </p:nvSpPr>
        <p:spPr>
          <a:xfrm>
            <a:off x="960000" y="1616700"/>
            <a:ext cx="10272000" cy="45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0" name="Google Shape;220;p22"/>
          <p:cNvSpPr txBox="1">
            <a:spLocks noGrp="1"/>
          </p:cNvSpPr>
          <p:nvPr>
            <p:ph type="title"/>
          </p:nvPr>
        </p:nvSpPr>
        <p:spPr>
          <a:xfrm>
            <a:off x="425767" y="548233"/>
            <a:ext cx="11340400" cy="7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1" name="Google Shape;221;p22"/>
          <p:cNvSpPr txBox="1">
            <a:spLocks noGrp="1"/>
          </p:cNvSpPr>
          <p:nvPr>
            <p:ph type="subTitle" idx="2"/>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222" name="Google Shape;222;p22"/>
          <p:cNvSpPr txBox="1">
            <a:spLocks noGrp="1"/>
          </p:cNvSpPr>
          <p:nvPr>
            <p:ph type="subTitle" idx="3"/>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631755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425767" y="548233"/>
            <a:ext cx="11340400" cy="7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6"/>
          <p:cNvSpPr txBox="1">
            <a:spLocks noGrp="1"/>
          </p:cNvSpPr>
          <p:nvPr>
            <p:ph type="subTitle" idx="1"/>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64" name="Google Shape;64;p6"/>
          <p:cNvSpPr txBox="1">
            <a:spLocks noGrp="1"/>
          </p:cNvSpPr>
          <p:nvPr>
            <p:ph type="subTitle" idx="2"/>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cxnSp>
        <p:nvCxnSpPr>
          <p:cNvPr id="65" name="Google Shape;65;p6"/>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6"/>
          <p:cNvCxnSpPr/>
          <p:nvPr/>
        </p:nvCxnSpPr>
        <p:spPr>
          <a:xfrm>
            <a:off x="11766233"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67" name="Google Shape;67;p6"/>
          <p:cNvSpPr/>
          <p:nvPr/>
        </p:nvSpPr>
        <p:spPr>
          <a:xfrm flipH="1">
            <a:off x="205010"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6"/>
          <p:cNvSpPr/>
          <p:nvPr/>
        </p:nvSpPr>
        <p:spPr>
          <a:xfrm flipH="1">
            <a:off x="11545443" y="3466125"/>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578867" y="6472167"/>
            <a:ext cx="2451600" cy="24516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6"/>
          <p:cNvSpPr/>
          <p:nvPr/>
        </p:nvSpPr>
        <p:spPr>
          <a:xfrm>
            <a:off x="3539300" y="6472167"/>
            <a:ext cx="2451600" cy="24516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6"/>
          <p:cNvSpPr/>
          <p:nvPr/>
        </p:nvSpPr>
        <p:spPr>
          <a:xfrm>
            <a:off x="6499733" y="6472167"/>
            <a:ext cx="2451600" cy="24516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6"/>
          <p:cNvSpPr/>
          <p:nvPr/>
        </p:nvSpPr>
        <p:spPr>
          <a:xfrm>
            <a:off x="9209517" y="6472167"/>
            <a:ext cx="2451600" cy="2451600"/>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87523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5"/>
        <p:cNvGrpSpPr/>
        <p:nvPr/>
      </p:nvGrpSpPr>
      <p:grpSpPr>
        <a:xfrm>
          <a:off x="0" y="0"/>
          <a:ext cx="0" cy="0"/>
          <a:chOff x="0" y="0"/>
          <a:chExt cx="0" cy="0"/>
        </a:xfrm>
      </p:grpSpPr>
      <p:cxnSp>
        <p:nvCxnSpPr>
          <p:cNvPr id="196" name="Google Shape;196;p20"/>
          <p:cNvCxnSpPr/>
          <p:nvPr/>
        </p:nvCxnSpPr>
        <p:spPr>
          <a:xfrm>
            <a:off x="11766233"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197" name="Google Shape;197;p20"/>
          <p:cNvSpPr/>
          <p:nvPr/>
        </p:nvSpPr>
        <p:spPr>
          <a:xfrm flipH="1">
            <a:off x="205010" y="5893558"/>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8" name="Google Shape;198;p20"/>
          <p:cNvSpPr/>
          <p:nvPr/>
        </p:nvSpPr>
        <p:spPr>
          <a:xfrm flipH="1">
            <a:off x="11545443" y="1473191"/>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99" name="Google Shape;199;p20"/>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200" name="Google Shape;200;p20"/>
          <p:cNvSpPr txBox="1">
            <a:spLocks noGrp="1"/>
          </p:cNvSpPr>
          <p:nvPr>
            <p:ph type="subTitle" idx="1"/>
          </p:nvPr>
        </p:nvSpPr>
        <p:spPr>
          <a:xfrm>
            <a:off x="960000" y="1616700"/>
            <a:ext cx="10272000" cy="45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01" name="Google Shape;201;p20"/>
          <p:cNvSpPr txBox="1">
            <a:spLocks noGrp="1"/>
          </p:cNvSpPr>
          <p:nvPr>
            <p:ph type="title"/>
          </p:nvPr>
        </p:nvSpPr>
        <p:spPr>
          <a:xfrm>
            <a:off x="425767" y="548233"/>
            <a:ext cx="11340400" cy="7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0"/>
          <p:cNvSpPr txBox="1">
            <a:spLocks noGrp="1"/>
          </p:cNvSpPr>
          <p:nvPr>
            <p:ph type="subTitle" idx="2"/>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203" name="Google Shape;203;p20"/>
          <p:cNvSpPr txBox="1">
            <a:spLocks noGrp="1"/>
          </p:cNvSpPr>
          <p:nvPr>
            <p:ph type="subTitle" idx="3"/>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934821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997234" y="1737115"/>
            <a:ext cx="8187199" cy="4814400"/>
          </a:xfrm>
          <a:prstGeom prst="rect">
            <a:avLst/>
          </a:prstGeom>
        </p:spPr>
        <p:txBody>
          <a:bodyPr lIns="91425" tIns="91425" rIns="91425" bIns="91425" anchor="t" anchorCtr="0"/>
          <a:lstStyle>
            <a:lvl1pPr lvl="0">
              <a:spcBef>
                <a:spcPts val="0"/>
              </a:spcBef>
              <a:buSzPct val="100000"/>
              <a:defRPr sz="33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4241665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9859-6CFF-98D4-1B1E-15DB3B42D6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318B6C-E1DD-55A3-557C-3B736E2DB5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F093C2-FC01-A069-76F0-F3E65829E10C}"/>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5" name="Footer Placeholder 4">
            <a:extLst>
              <a:ext uri="{FF2B5EF4-FFF2-40B4-BE49-F238E27FC236}">
                <a16:creationId xmlns:a16="http://schemas.microsoft.com/office/drawing/2014/main" id="{81ABF2FC-DB1C-71E6-4545-CEB299480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0ACAA-03DE-B226-48C0-1D796B6D74E9}"/>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140151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FC65A-BB2B-C3F0-77C2-C4461E62CC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65792-C77C-B0D2-29EE-C485871A2E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807AB-214E-3E14-61D9-312F40A41536}"/>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5" name="Footer Placeholder 4">
            <a:extLst>
              <a:ext uri="{FF2B5EF4-FFF2-40B4-BE49-F238E27FC236}">
                <a16:creationId xmlns:a16="http://schemas.microsoft.com/office/drawing/2014/main" id="{4E3296F5-FD76-A3E9-90CF-ADECCABAE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F84F8-FE22-2E67-CCCC-0052CD591E90}"/>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19863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5931-742D-6564-475B-E1873861BC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A607C6-4D92-B4AF-FF34-58393200BF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5EE4A8-8080-7D95-8895-9D46C4D4A4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8321B1-7DC8-F98B-5A1E-079A9B9853D2}"/>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6" name="Footer Placeholder 5">
            <a:extLst>
              <a:ext uri="{FF2B5EF4-FFF2-40B4-BE49-F238E27FC236}">
                <a16:creationId xmlns:a16="http://schemas.microsoft.com/office/drawing/2014/main" id="{ACF8C049-773A-2DF3-B7A3-AE7B38B27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68DEBD-C44D-18AA-76A6-5CF147ADA1BB}"/>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863642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E3CA-F3D3-D1E3-21CE-CFE723EF48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270698-9875-1E81-F901-83EC46550B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F7EBE2-014B-79EC-EA04-293437B9D2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6FA9F6-D607-3A36-F663-A020E3D500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C82B8C-1230-0DD4-7CC4-4EA93BB87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66A313-BD9A-AD22-1FF5-49E2C0516629}"/>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8" name="Footer Placeholder 7">
            <a:extLst>
              <a:ext uri="{FF2B5EF4-FFF2-40B4-BE49-F238E27FC236}">
                <a16:creationId xmlns:a16="http://schemas.microsoft.com/office/drawing/2014/main" id="{DAF0813F-7D4C-20E7-CC5F-7632EF371B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ED2F69-5BEF-0142-FF82-17D2C076A522}"/>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202956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D39A-1082-3A56-7DA1-8C93193592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3A3A6-67BB-37B5-1A6E-E8342F3F8B09}"/>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4" name="Footer Placeholder 3">
            <a:extLst>
              <a:ext uri="{FF2B5EF4-FFF2-40B4-BE49-F238E27FC236}">
                <a16:creationId xmlns:a16="http://schemas.microsoft.com/office/drawing/2014/main" id="{77C0B1DA-C447-0CCF-D674-C7F0B0238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6CFBAB-82E5-6F17-17E5-531DD71A9B45}"/>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4161635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E5B37D-F465-DAFB-936D-8EAA905AEA69}"/>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3" name="Footer Placeholder 2">
            <a:extLst>
              <a:ext uri="{FF2B5EF4-FFF2-40B4-BE49-F238E27FC236}">
                <a16:creationId xmlns:a16="http://schemas.microsoft.com/office/drawing/2014/main" id="{6FE13769-67F7-F2C4-EC08-BDD01AC2B8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0E7916-F4C0-F02E-6C37-790B7D7B174C}"/>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2517659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AE83-2BB0-048D-BA5A-637663E10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55108D-05D0-DDD2-9DCD-79B1F82BE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35678F-606B-77B4-95F3-6F4E17FC2F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5DF62F-2F70-76D6-BED8-0C9558D9A349}"/>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6" name="Footer Placeholder 5">
            <a:extLst>
              <a:ext uri="{FF2B5EF4-FFF2-40B4-BE49-F238E27FC236}">
                <a16:creationId xmlns:a16="http://schemas.microsoft.com/office/drawing/2014/main" id="{C4E95D92-AEAC-1BE1-6346-71861C802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90FB1-B6FF-0276-113B-C11C6ABB8541}"/>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1951056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B33E-DBB9-DA62-9244-5A592533F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105EB0-C362-7B0C-9921-A003A6C59D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CC86B5-BA25-A131-6994-131AE74727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F08947-BBE6-A8B1-6AE2-1A84A566DE8C}"/>
              </a:ext>
            </a:extLst>
          </p:cNvPr>
          <p:cNvSpPr>
            <a:spLocks noGrp="1"/>
          </p:cNvSpPr>
          <p:nvPr>
            <p:ph type="dt" sz="half" idx="10"/>
          </p:nvPr>
        </p:nvSpPr>
        <p:spPr/>
        <p:txBody>
          <a:bodyPr/>
          <a:lstStyle/>
          <a:p>
            <a:fld id="{41ABA941-035E-441A-9241-08E3085AF987}" type="datetimeFigureOut">
              <a:rPr lang="en-US" smtClean="0"/>
              <a:t>3/7/2024</a:t>
            </a:fld>
            <a:endParaRPr lang="en-US"/>
          </a:p>
        </p:txBody>
      </p:sp>
      <p:sp>
        <p:nvSpPr>
          <p:cNvPr id="6" name="Footer Placeholder 5">
            <a:extLst>
              <a:ext uri="{FF2B5EF4-FFF2-40B4-BE49-F238E27FC236}">
                <a16:creationId xmlns:a16="http://schemas.microsoft.com/office/drawing/2014/main" id="{0FE271E1-51F0-9D4A-E826-7F0A13174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184A9-41E4-60CE-42FF-9E6DBE8954ED}"/>
              </a:ext>
            </a:extLst>
          </p:cNvPr>
          <p:cNvSpPr>
            <a:spLocks noGrp="1"/>
          </p:cNvSpPr>
          <p:nvPr>
            <p:ph type="sldNum" sz="quarter" idx="12"/>
          </p:nvPr>
        </p:nvSpPr>
        <p:spPr/>
        <p:txBody>
          <a:bodyPr/>
          <a:lstStyle/>
          <a:p>
            <a:fld id="{85542A57-0EBB-4791-9FC3-E5A29637B1D8}" type="slidenum">
              <a:rPr lang="en-US" smtClean="0"/>
              <a:t>‹#›</a:t>
            </a:fld>
            <a:endParaRPr lang="en-US"/>
          </a:p>
        </p:txBody>
      </p:sp>
    </p:spTree>
    <p:extLst>
      <p:ext uri="{BB962C8B-B14F-4D97-AF65-F5344CB8AC3E}">
        <p14:creationId xmlns:p14="http://schemas.microsoft.com/office/powerpoint/2010/main" val="481929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alpha val="81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62D084-4ADA-D11B-9564-E0DF402B7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FAB35F-D514-1A7E-8DE4-A0D412D3C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9A219-D771-D5CC-0C3D-67D81E6A3F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ABA941-035E-441A-9241-08E3085AF987}" type="datetimeFigureOut">
              <a:rPr lang="en-US" smtClean="0"/>
              <a:t>3/7/2024</a:t>
            </a:fld>
            <a:endParaRPr lang="en-US"/>
          </a:p>
        </p:txBody>
      </p:sp>
      <p:sp>
        <p:nvSpPr>
          <p:cNvPr id="5" name="Footer Placeholder 4">
            <a:extLst>
              <a:ext uri="{FF2B5EF4-FFF2-40B4-BE49-F238E27FC236}">
                <a16:creationId xmlns:a16="http://schemas.microsoft.com/office/drawing/2014/main" id="{25DD3DCD-2192-82F8-DD21-6362F1B66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D527E0-5A4A-A9E7-4374-BDE2E0202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542A57-0EBB-4791-9FC3-E5A29637B1D8}" type="slidenum">
              <a:rPr lang="en-US" smtClean="0"/>
              <a:t>‹#›</a:t>
            </a:fld>
            <a:endParaRPr lang="en-US"/>
          </a:p>
        </p:txBody>
      </p:sp>
    </p:spTree>
    <p:extLst>
      <p:ext uri="{BB962C8B-B14F-4D97-AF65-F5344CB8AC3E}">
        <p14:creationId xmlns:p14="http://schemas.microsoft.com/office/powerpoint/2010/main" val="3403578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5.png"/><Relationship Id="rId4" Type="http://schemas.microsoft.com/office/2017/06/relationships/model3d" Target="../media/model3d3.glb"/></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0.jp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4.png"/><Relationship Id="rId4" Type="http://schemas.openxmlformats.org/officeDocument/2006/relationships/hyperlink" Target="https://wallpapersafari.com/w/9m76jk" TargetMode="External"/><Relationship Id="rId9" Type="http://schemas.microsoft.com/office/2007/relationships/diagramDrawing" Target="../diagrams/drawing4.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jp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hyperlink" Target="https://wallpapersafari.com/w/9m76jk"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0.jpg"/><Relationship Id="rId7" Type="http://schemas.openxmlformats.org/officeDocument/2006/relationships/hyperlink" Target="https://tapchicongsan.org.vn/media-story/-/asset_publisher/V8hhp4dK31Gf/content/nhan-thuc-ly-luan-cua-dang-ve-van-hoa-voi-cach-mang-voi-doi-moi-va-phat-trien-qua-cac-chang-duong-lich-su-cach-mang-viet-na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4.png"/><Relationship Id="rId4" Type="http://schemas.openxmlformats.org/officeDocument/2006/relationships/hyperlink" Target="https://wallpapersafari.com/w/9m76jk" TargetMode="External"/><Relationship Id="rId9" Type="http://schemas.openxmlformats.org/officeDocument/2006/relationships/hyperlink" Target="https://hdll.vn/vi/nghien-cuu---trao-doi/xay-dung-va-phat-trien-nen-van-hoa-viet-nam-tien-tien-dam-da-ban-sac-dan-toc.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5.png"/><Relationship Id="rId4" Type="http://schemas.microsoft.com/office/2017/06/relationships/model3d" Target="../media/model3d3.glb"/></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jpg"/><Relationship Id="rId7" Type="http://schemas.microsoft.com/office/2017/06/relationships/model3d" Target="../media/model3d6.glb"/><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17/06/relationships/model3d" Target="../media/model3d5.glb"/><Relationship Id="rId10" Type="http://schemas.openxmlformats.org/officeDocument/2006/relationships/image" Target="../media/image4.png"/><Relationship Id="rId4" Type="http://schemas.openxmlformats.org/officeDocument/2006/relationships/hyperlink" Target="https://wallpapersafari.com/w/9m76jk" TargetMode="Externa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17/06/relationships/model3d" Target="../media/model3d7.glb"/><Relationship Id="rId7" Type="http://schemas.microsoft.com/office/2017/06/relationships/model3d" Target="../media/model3d4.glb"/><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5.png"/><Relationship Id="rId5" Type="http://schemas.microsoft.com/office/2017/06/relationships/model3d" Target="../media/model3d8.glb"/><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5.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thcslytutrongst.edu.vn/bo-suu-tap-hinh-nen-que-huong-viet-nam-cuc-chat-hon-999-hinh-nen-chat-luong-4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flickr.com/photos/newfrontiersmedia/556811666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blog.mytour.vn/bai-viet/chua-mot-cot-bieu-tuong-van-hoa-viet-nam.html" TargetMode="Externa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png"/><Relationship Id="rId7" Type="http://schemas.openxmlformats.org/officeDocument/2006/relationships/diagramLayout" Target="../diagrams/layout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hyperlink" Target="https://wallpapersafari.com/w/9m76jk" TargetMode="External"/><Relationship Id="rId10" Type="http://schemas.microsoft.com/office/2007/relationships/diagramDrawing" Target="../diagrams/drawing1.xml"/><Relationship Id="rId4" Type="http://schemas.openxmlformats.org/officeDocument/2006/relationships/image" Target="../media/image10.jpg"/><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png"/><Relationship Id="rId7" Type="http://schemas.openxmlformats.org/officeDocument/2006/relationships/diagramLayout" Target="../diagrams/layout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hyperlink" Target="https://wallpapersafari.com/w/9m76jk" TargetMode="External"/><Relationship Id="rId10" Type="http://schemas.microsoft.com/office/2007/relationships/diagramDrawing" Target="../diagrams/drawing2.xml"/><Relationship Id="rId4" Type="http://schemas.openxmlformats.org/officeDocument/2006/relationships/image" Target="../media/image10.jpg"/><Relationship Id="rId9" Type="http://schemas.openxmlformats.org/officeDocument/2006/relationships/diagramColors" Target="../diagrams/colors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4.png"/><Relationship Id="rId7" Type="http://schemas.openxmlformats.org/officeDocument/2006/relationships/diagramData" Target="../diagrams/data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jpg"/><Relationship Id="rId11" Type="http://schemas.microsoft.com/office/2007/relationships/diagramDrawing" Target="../diagrams/drawing3.xml"/><Relationship Id="rId5" Type="http://schemas.openxmlformats.org/officeDocument/2006/relationships/hyperlink" Target="https://wallpapersafari.com/w/9m76jk" TargetMode="External"/><Relationship Id="rId10" Type="http://schemas.openxmlformats.org/officeDocument/2006/relationships/diagramColors" Target="../diagrams/colors3.xml"/><Relationship Id="rId4" Type="http://schemas.openxmlformats.org/officeDocument/2006/relationships/image" Target="../media/image10.jpg"/><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hyperlink" Target="https://wallpapersafari.com/w/9m76jk"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4" y="976184"/>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210531"/>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a:t>
            </a:r>
            <a:br>
              <a:rPr lang="en-US" sz="28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a:t>
            </a:r>
            <a:r>
              <a:rPr lang="vi-VN"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 Chí Minh </a:t>
            </a:r>
            <a:endPar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algn="ctr">
              <a:lnSpc>
                <a:spcPct val="150000"/>
              </a:lnSpc>
              <a:spcBef>
                <a:spcPts val="0"/>
              </a:spcBef>
            </a:pPr>
            <a:r>
              <a:rPr lang="vi-VN"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Văn Hóa, Đạo Đức, Con Người</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lnSpc>
                <a:spcPct val="107000"/>
              </a:lnSpc>
              <a:spcBef>
                <a:spcPts val="400"/>
              </a:spcBef>
              <a:spcAft>
                <a:spcPts val="400"/>
              </a:spcAft>
            </a:pPr>
            <a:r>
              <a:rPr lang="en-US">
                <a:latin typeface="ZapfChancery-Medium" panose="00000400000000000000" pitchFamily="2" charset="0"/>
                <a:ea typeface="ZapfChancery-Medium" panose="00000400000000000000" pitchFamily="2" charset="0"/>
                <a:cs typeface="ZapfChancery-Medium" panose="00000400000000000000" pitchFamily="2" charset="0"/>
              </a:rPr>
              <a:t>Nội dung chương 6 sẽ c</a:t>
            </a:r>
            <a:r>
              <a:rPr lang="vi-VN">
                <a:latin typeface="ZapfChancery-Medium" panose="00000400000000000000" pitchFamily="2" charset="0"/>
                <a:ea typeface="ZapfChancery-Medium" panose="00000400000000000000" pitchFamily="2" charset="0"/>
                <a:cs typeface="ZapfChancery-Medium" panose="00000400000000000000" pitchFamily="2" charset="0"/>
              </a:rPr>
              <a:t>ung cấp cho sinh viên kiến thức cơ bản của tư tưởng Hồ Chí Minh về văn hóa, đạo đức, con người. Trên cơ sở đó, người học biết vận dụng vào thực tiễn, thể hiện trách nhiệm xây dựng văn hóa, đạo đức, con người Việt Nam hiện nay theo tư tưởng Hồ Chí Minh.</a:t>
            </a:r>
            <a:endParaRPr lang="en-US" dirty="0">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400" b="1" u="sng"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spcBef>
                <a:spcPts val="400"/>
              </a:spcBef>
              <a:spcAft>
                <a:spcPts val="400"/>
              </a:spcAft>
            </a:pPr>
            <a:r>
              <a:rPr lang="en-US" sz="1400" b="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6.1. </a:t>
            </a:r>
            <a:r>
              <a:rPr lang="vi-VN"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văn hóa</a:t>
            </a:r>
            <a:endPar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6.2.</a:t>
            </a:r>
            <a:r>
              <a:rPr lang="vi-VN"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tư tưởng hồ chí minh về đạo đức</a:t>
            </a:r>
            <a:endPar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6.3. </a:t>
            </a:r>
            <a:r>
              <a:rPr lang="vi-VN"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con người</a:t>
            </a:r>
            <a:endPar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6.4. </a:t>
            </a:r>
            <a:r>
              <a:rPr lang="vi-VN" sz="1400" b="1"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xây dựng văn hóa, đạo đức, con người việt nam hiện nay theo tư tưởng hồ chí minh</a:t>
            </a:r>
            <a:endParaRPr lang="en-US" sz="1400" b="1" kern="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057A8E55-B8BC-B3FE-7128-BDCB5C11227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B8E694-C283-EC6C-5CE5-A0EA0DDFC7C1}"/>
              </a:ext>
            </a:extLst>
          </p:cNvPr>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99A320F3-3DAE-97A0-BD7B-174B85CA80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BC94901F-6DE5-28E1-60C5-F140F3CCA96C}"/>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BC94901F-6DE5-28E1-60C5-F140F3CCA96C}"/>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F2E5AF87-B6B5-0F27-05D1-F2030826F6C4}"/>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F2E5AF87-B6B5-0F27-05D1-F2030826F6C4}"/>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Shape 537">
            <a:extLst>
              <a:ext uri="{FF2B5EF4-FFF2-40B4-BE49-F238E27FC236}">
                <a16:creationId xmlns:a16="http://schemas.microsoft.com/office/drawing/2014/main" id="{3A63D9B8-40C9-D357-669B-F12C1EEC41B7}"/>
              </a:ext>
            </a:extLst>
          </p:cNvPr>
          <p:cNvSpPr txBox="1">
            <a:spLocks noGrp="1"/>
          </p:cNvSpPr>
          <p:nvPr>
            <p:ph type="ctrTitle"/>
          </p:nvPr>
        </p:nvSpPr>
        <p:spPr>
          <a:xfrm>
            <a:off x="3497431" y="1959555"/>
            <a:ext cx="7438301" cy="861774"/>
          </a:xfrm>
          <a:prstGeom prst="rect">
            <a:avLst/>
          </a:prstGeom>
        </p:spPr>
        <p:txBody>
          <a:bodyPr vert="horz" lIns="121900" tIns="121900" rIns="121900" bIns="121900" rtlCol="0" anchor="b" anchorCtr="0">
            <a:noAutofit/>
          </a:bodyPr>
          <a:lstStyle/>
          <a:p>
            <a:pPr algn="l"/>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6.1. Tư tưởng Hồ Chí Minh về văn hóa</a:t>
            </a:r>
            <a:endParaRPr lang="e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A46126C0-D1F0-3154-440D-C295FE614407}"/>
              </a:ext>
            </a:extLst>
          </p:cNvPr>
          <p:cNvSpPr txBox="1"/>
          <p:nvPr/>
        </p:nvSpPr>
        <p:spPr>
          <a:xfrm>
            <a:off x="3832186" y="2951946"/>
            <a:ext cx="6312712" cy="1028680"/>
          </a:xfrm>
          <a:prstGeom prst="rect">
            <a:avLst/>
          </a:prstGeom>
          <a:noFill/>
        </p:spPr>
        <p:txBody>
          <a:bodyPr wrap="square">
            <a:spAutoFit/>
          </a:bodyPr>
          <a:lstStyle/>
          <a:p>
            <a:pPr>
              <a:lnSpc>
                <a:spcPct val="115000"/>
              </a:lnSpc>
              <a:spcBef>
                <a:spcPts val="400"/>
              </a:spcBef>
              <a:spcAft>
                <a:spcPts val="400"/>
              </a:spcAft>
            </a:pPr>
            <a:r>
              <a:rPr lang="fr"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6.1.2. </a:t>
            </a: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Quan điểm của Hồ Chí Minh về vai trò của văn hóa</a:t>
            </a:r>
            <a:endParaRPr lang="en-US" sz="28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297567085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10" name="Google Shape;192;p31">
            <a:extLst>
              <a:ext uri="{FF2B5EF4-FFF2-40B4-BE49-F238E27FC236}">
                <a16:creationId xmlns:a16="http://schemas.microsoft.com/office/drawing/2014/main" id="{FDFE25F1-E044-70CC-78FB-A2BF6C81EF43}"/>
              </a:ext>
            </a:extLst>
          </p:cNvPr>
          <p:cNvPicPr preferRelativeResize="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1576" y="0"/>
            <a:ext cx="12162098" cy="685272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1" name="Diagram 10">
            <a:extLst>
              <a:ext uri="{FF2B5EF4-FFF2-40B4-BE49-F238E27FC236}">
                <a16:creationId xmlns:a16="http://schemas.microsoft.com/office/drawing/2014/main" id="{1670BAB0-1F41-F7D7-8D3D-CA29D32BA579}"/>
              </a:ext>
            </a:extLst>
          </p:cNvPr>
          <p:cNvGraphicFramePr/>
          <p:nvPr>
            <p:extLst>
              <p:ext uri="{D42A27DB-BD31-4B8C-83A1-F6EECF244321}">
                <p14:modId xmlns:p14="http://schemas.microsoft.com/office/powerpoint/2010/main" val="269105170"/>
              </p:ext>
            </p:extLst>
          </p:nvPr>
        </p:nvGraphicFramePr>
        <p:xfrm>
          <a:off x="-165902" y="473307"/>
          <a:ext cx="11806177" cy="60077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Google Shape;583;p44"/>
          <p:cNvSpPr txBox="1">
            <a:spLocks/>
          </p:cNvSpPr>
          <p:nvPr/>
        </p:nvSpPr>
        <p:spPr>
          <a:xfrm>
            <a:off x="551725" y="97070"/>
            <a:ext cx="7342209" cy="752475"/>
          </a:xfrm>
          <a:prstGeom prst="rect">
            <a:avLst/>
          </a:prstGeom>
          <a:solidFill>
            <a:schemeClr val="accent2">
              <a:lumMod val="20000"/>
              <a:lumOff val="80000"/>
              <a:alpha val="52000"/>
            </a:schemeClr>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a) Văn hóa là mục tiêu, động lực của sự nghiệp Cách mạng</a:t>
            </a:r>
            <a:endParaRPr lang="en-US"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pic>
        <p:nvPicPr>
          <p:cNvPr id="13" name="Picture 12" descr="C:\Users\QUOC HUY\Desktop\Logo_Đại_học_FPT.png">
            <a:extLst>
              <a:ext uri="{FF2B5EF4-FFF2-40B4-BE49-F238E27FC236}">
                <a16:creationId xmlns:a16="http://schemas.microsoft.com/office/drawing/2014/main" id="{16ACB70E-2436-1088-1A71-578B96E0AA2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61000"/>
          </a:schemeClr>
        </a:solidFill>
        <a:effectLst/>
      </p:bgPr>
    </p:bg>
    <p:spTree>
      <p:nvGrpSpPr>
        <p:cNvPr id="1" name="Shape 594"/>
        <p:cNvGrpSpPr/>
        <p:nvPr/>
      </p:nvGrpSpPr>
      <p:grpSpPr>
        <a:xfrm>
          <a:off x="0" y="0"/>
          <a:ext cx="0" cy="0"/>
          <a:chOff x="0" y="0"/>
          <a:chExt cx="0" cy="0"/>
        </a:xfrm>
      </p:grpSpPr>
      <p:sp>
        <p:nvSpPr>
          <p:cNvPr id="598" name="Google Shape;598;p45"/>
          <p:cNvSpPr txBox="1"/>
          <p:nvPr/>
        </p:nvSpPr>
        <p:spPr>
          <a:xfrm>
            <a:off x="770433" y="1637167"/>
            <a:ext cx="10516400" cy="615513"/>
          </a:xfrm>
          <a:prstGeom prst="rect">
            <a:avLst/>
          </a:prstGeom>
          <a:noFill/>
          <a:ln>
            <a:noFill/>
          </a:ln>
        </p:spPr>
        <p:txBody>
          <a:bodyPr spcFirstLastPara="1" wrap="square" lIns="121900" tIns="121900" rIns="121900" bIns="121900" anchor="t" anchorCtr="0">
            <a:spAutoFit/>
          </a:bodyPr>
          <a:lstStyle/>
          <a:p>
            <a:endParaRPr sz="2400">
              <a:latin typeface="Times New Roman" panose="02020603050405020304" pitchFamily="18" charset="0"/>
              <a:ea typeface="Overpass"/>
              <a:cs typeface="Times New Roman" panose="02020603050405020304" pitchFamily="18" charset="0"/>
              <a:sym typeface="Overpass"/>
            </a:endParaRPr>
          </a:p>
        </p:txBody>
      </p:sp>
      <p:pic>
        <p:nvPicPr>
          <p:cNvPr id="4" name="Google Shape;192;p31">
            <a:extLst>
              <a:ext uri="{FF2B5EF4-FFF2-40B4-BE49-F238E27FC236}">
                <a16:creationId xmlns:a16="http://schemas.microsoft.com/office/drawing/2014/main" id="{3EEB2AEE-BDDC-E9C3-9A4C-AC9EF49A8C78}"/>
              </a:ext>
            </a:extLst>
          </p:cNvPr>
          <p:cNvPicPr preferRelativeResize="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1576" y="0"/>
            <a:ext cx="12180424" cy="685272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Google Shape;599;p45"/>
          <p:cNvSpPr txBox="1"/>
          <p:nvPr/>
        </p:nvSpPr>
        <p:spPr>
          <a:xfrm>
            <a:off x="1348600" y="535631"/>
            <a:ext cx="4000000" cy="615513"/>
          </a:xfrm>
          <a:prstGeom prst="rect">
            <a:avLst/>
          </a:prstGeom>
          <a:solidFill>
            <a:schemeClr val="accent2">
              <a:lumMod val="20000"/>
              <a:lumOff val="80000"/>
              <a:alpha val="43000"/>
            </a:schemeClr>
          </a:solidFill>
          <a:ln>
            <a:noFill/>
          </a:ln>
        </p:spPr>
        <p:txBody>
          <a:bodyPr spcFirstLastPara="1" wrap="square" lIns="121900" tIns="121900" rIns="121900" bIns="121900" anchor="t" anchorCtr="0">
            <a:spAutoFit/>
          </a:bodyPr>
          <a:lstStyle/>
          <a:p>
            <a:r>
              <a:rPr lang="fr"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Văn hóa là một mặt trận:</a:t>
            </a:r>
            <a:endParaRPr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Google Shape;600;p45"/>
          <p:cNvSpPr txBox="1"/>
          <p:nvPr/>
        </p:nvSpPr>
        <p:spPr>
          <a:xfrm>
            <a:off x="747399" y="1993700"/>
            <a:ext cx="5252629" cy="3153452"/>
          </a:xfrm>
          <a:prstGeom prst="rect">
            <a:avLst/>
          </a:prstGeom>
          <a:noFill/>
          <a:ln>
            <a:noFill/>
          </a:ln>
        </p:spPr>
        <p:txBody>
          <a:bodyPr spcFirstLastPara="1" wrap="square" lIns="121900" tIns="121900" rIns="121900" bIns="121900" anchor="t" anchorCtr="0">
            <a:spAutoFit/>
          </a:bodyPr>
          <a:lstStyle/>
          <a:p>
            <a:pPr>
              <a:lnSpc>
                <a:spcPct val="107000"/>
              </a:lnSpc>
              <a:buClr>
                <a:srgbClr val="5A3015"/>
              </a:buClr>
              <a:buSzPts val="1800"/>
            </a:pPr>
            <a:r>
              <a:rPr lang="fr"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fr" sz="240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sym typeface="Lobster"/>
              </a:rPr>
              <a:t> </a:t>
            </a:r>
            <a:r>
              <a:rPr lang="fr" sz="24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Nói </a:t>
            </a:r>
            <a:r>
              <a:rPr lang="fr"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mặt trận văn hóa là nói đến một lĩnh vực hoạt động có tính độc lập, có mối quan hệ mật thiết với các lĩnh vực khác, đồng thời phản ánh tính chất cam go, quyết liệt của hoạt động văn hóa.</a:t>
            </a:r>
            <a:endParaRPr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Poppins"/>
            </a:endParaRPr>
          </a:p>
          <a:p>
            <a:pPr>
              <a:lnSpc>
                <a:spcPct val="107000"/>
              </a:lnSpc>
              <a:spcBef>
                <a:spcPts val="1067"/>
              </a:spcBef>
              <a:buClr>
                <a:srgbClr val="5A3015"/>
              </a:buClr>
              <a:buSzPts val="1800"/>
            </a:pPr>
            <a:r>
              <a:rPr lang="fr"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fr" sz="24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Mặt </a:t>
            </a:r>
            <a:r>
              <a:rPr lang="fr"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trận văn hóa là cuộc đấu tranh cách mạng trên lĩnh vực văn hóa - tư tưởng.</a:t>
            </a:r>
            <a:endParaRPr sz="2400" dirty="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7" name="Group 6">
            <a:extLst>
              <a:ext uri="{FF2B5EF4-FFF2-40B4-BE49-F238E27FC236}">
                <a16:creationId xmlns:a16="http://schemas.microsoft.com/office/drawing/2014/main" id="{B8AFBA72-EE8B-5F6B-3794-9FD1C68814BA}"/>
              </a:ext>
            </a:extLst>
          </p:cNvPr>
          <p:cNvGrpSpPr/>
          <p:nvPr/>
        </p:nvGrpSpPr>
        <p:grpSpPr>
          <a:xfrm>
            <a:off x="6130174" y="2170767"/>
            <a:ext cx="5287349" cy="4094202"/>
            <a:chOff x="6130174" y="2170767"/>
            <a:chExt cx="5287349" cy="4094202"/>
          </a:xfrm>
        </p:grpSpPr>
        <p:pic>
          <p:nvPicPr>
            <p:cNvPr id="8" name="Google Shape;601;p45"/>
            <p:cNvPicPr preferRelativeResize="0"/>
            <p:nvPr/>
          </p:nvPicPr>
          <p:blipFill rotWithShape="1">
            <a:blip r:embed="rId5">
              <a:alphaModFix/>
            </a:blip>
            <a:srcRect/>
            <a:stretch/>
          </p:blipFill>
          <p:spPr>
            <a:xfrm>
              <a:off x="8692587" y="4184634"/>
              <a:ext cx="2724936" cy="2080333"/>
            </a:xfrm>
            <a:prstGeom prst="rect">
              <a:avLst/>
            </a:prstGeom>
            <a:noFill/>
            <a:ln>
              <a:noFill/>
            </a:ln>
          </p:spPr>
        </p:pic>
        <p:pic>
          <p:nvPicPr>
            <p:cNvPr id="9" name="Google Shape;602;p45"/>
            <p:cNvPicPr preferRelativeResize="0"/>
            <p:nvPr/>
          </p:nvPicPr>
          <p:blipFill>
            <a:blip r:embed="rId6">
              <a:alphaModFix/>
            </a:blip>
            <a:stretch>
              <a:fillRect/>
            </a:stretch>
          </p:blipFill>
          <p:spPr>
            <a:xfrm>
              <a:off x="8692038" y="2170767"/>
              <a:ext cx="2724940" cy="2013866"/>
            </a:xfrm>
            <a:prstGeom prst="rect">
              <a:avLst/>
            </a:prstGeom>
            <a:noFill/>
            <a:ln>
              <a:noFill/>
            </a:ln>
          </p:spPr>
        </p:pic>
        <p:pic>
          <p:nvPicPr>
            <p:cNvPr id="10" name="Google Shape;603;p45"/>
            <p:cNvPicPr preferRelativeResize="0"/>
            <p:nvPr/>
          </p:nvPicPr>
          <p:blipFill>
            <a:blip r:embed="rId7">
              <a:alphaModFix/>
            </a:blip>
            <a:stretch>
              <a:fillRect/>
            </a:stretch>
          </p:blipFill>
          <p:spPr>
            <a:xfrm>
              <a:off x="6130174" y="2170768"/>
              <a:ext cx="2561858" cy="4094201"/>
            </a:xfrm>
            <a:prstGeom prst="rect">
              <a:avLst/>
            </a:prstGeom>
            <a:noFill/>
            <a:ln>
              <a:noFill/>
            </a:ln>
          </p:spPr>
        </p:pic>
      </p:grpSp>
      <p:pic>
        <p:nvPicPr>
          <p:cNvPr id="11" name="Picture 10" descr="C:\Users\QUOC HUY\Desktop\Logo_Đại_học_FPT.png">
            <a:extLst>
              <a:ext uri="{FF2B5EF4-FFF2-40B4-BE49-F238E27FC236}">
                <a16:creationId xmlns:a16="http://schemas.microsoft.com/office/drawing/2014/main" id="{D4B1854C-2E68-4A78-15EA-E8C3F44A95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 name="Google Shape;192;p31">
            <a:extLst>
              <a:ext uri="{FF2B5EF4-FFF2-40B4-BE49-F238E27FC236}">
                <a16:creationId xmlns:a16="http://schemas.microsoft.com/office/drawing/2014/main" id="{2F89B0AD-2709-83E8-47BA-9A56512063B3}"/>
              </a:ext>
            </a:extLst>
          </p:cNvPr>
          <p:cNvPicPr preferRelativeResize="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1576" y="0"/>
            <a:ext cx="12162098" cy="685272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Google Shape;608;p46"/>
          <p:cNvSpPr txBox="1">
            <a:spLocks/>
          </p:cNvSpPr>
          <p:nvPr/>
        </p:nvSpPr>
        <p:spPr>
          <a:xfrm>
            <a:off x="775507" y="1751578"/>
            <a:ext cx="6134579" cy="4301984"/>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0000"/>
              </a:buClr>
              <a:buSzPts val="1800"/>
              <a:buFont typeface="Arial" panose="020B0604020202020204" pitchFamily="34" charset="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Tư tưởng Hồ Chí Minh phản ánh khát vọng hạnh phúc của nhân dân.</a:t>
            </a:r>
          </a:p>
          <a:p>
            <a:pPr marL="0" indent="0">
              <a:buClr>
                <a:srgbClr val="000000"/>
              </a:buClr>
              <a:buFont typeface="Arial" panose="020B0604020202020204" pitchFamily="34" charset="0"/>
              <a:buNone/>
            </a:pP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 </a:t>
            </a:r>
          </a:p>
          <a:p>
            <a:pPr marL="0" indent="0">
              <a:buClr>
                <a:srgbClr val="000000"/>
              </a:buClr>
              <a:buSzPts val="1800"/>
              <a:buFont typeface="Arial" panose="020B0604020202020204" pitchFamily="34" charset="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Tư tưởng, văn hóa của Người cũng vì nhân dân, phục vụ nhân dân. </a:t>
            </a:r>
          </a:p>
          <a:p>
            <a:pPr marL="380990" indent="-228594">
              <a:buClr>
                <a:srgbClr val="000000"/>
              </a:buClr>
              <a:buSzPts val="1800"/>
              <a:buFont typeface="Arial" panose="020B0604020202020204" pitchFamily="34" charset="0"/>
              <a:buNone/>
            </a:pPr>
            <a:endPar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0" indent="0">
              <a:buClr>
                <a:srgbClr val="000000"/>
              </a:buClr>
              <a:buSzPts val="1800"/>
              <a:buFont typeface="Arial" panose="020B0604020202020204" pitchFamily="34" charset="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Theo Người, mọi hoạt động văn hóa phải trở về với cuộc sống thực tại của quần chúng, phản ánh được tư tưởng và khát vọng của quần chúng.</a:t>
            </a:r>
            <a:endParaRPr lang="vi-VN"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8" name="TextBox 7">
            <a:extLst>
              <a:ext uri="{FF2B5EF4-FFF2-40B4-BE49-F238E27FC236}">
                <a16:creationId xmlns:a16="http://schemas.microsoft.com/office/drawing/2014/main" id="{1158FF10-82FE-C0B1-C434-1A46568A7784}"/>
              </a:ext>
            </a:extLst>
          </p:cNvPr>
          <p:cNvSpPr txBox="1"/>
          <p:nvPr/>
        </p:nvSpPr>
        <p:spPr>
          <a:xfrm>
            <a:off x="1242649" y="651785"/>
            <a:ext cx="5392929" cy="448008"/>
          </a:xfrm>
          <a:prstGeom prst="rect">
            <a:avLst/>
          </a:prstGeom>
          <a:solidFill>
            <a:schemeClr val="accent2">
              <a:lumMod val="20000"/>
              <a:lumOff val="80000"/>
              <a:alpha val="36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nchor="ctr">
            <a:spAutoFit/>
          </a:bodyPr>
          <a:lstStyle/>
          <a:p>
            <a:pPr marL="0" indent="0">
              <a:lnSpc>
                <a:spcPct val="107000"/>
              </a:lnSpc>
              <a:buNone/>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 Văn hóa phục vụ quần chúng nhân dân:</a:t>
            </a:r>
          </a:p>
        </p:txBody>
      </p:sp>
      <p:pic>
        <p:nvPicPr>
          <p:cNvPr id="9" name="Picture 8" descr="C:\Users\QUOC HUY\Desktop\Logo_Đại_học_FPT.png">
            <a:extLst>
              <a:ext uri="{FF2B5EF4-FFF2-40B4-BE49-F238E27FC236}">
                <a16:creationId xmlns:a16="http://schemas.microsoft.com/office/drawing/2014/main" id="{71952F73-468B-0229-6E7F-28D917B20B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Google Shape;537;p39">
            <a:extLst>
              <a:ext uri="{FF2B5EF4-FFF2-40B4-BE49-F238E27FC236}">
                <a16:creationId xmlns:a16="http://schemas.microsoft.com/office/drawing/2014/main" id="{C5826B6D-5BEF-71FF-4C0D-E096D9F39943}"/>
              </a:ext>
            </a:extLst>
          </p:cNvPr>
          <p:cNvPicPr preferRelativeResize="0"/>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7057442" y="3784922"/>
            <a:ext cx="5023635" cy="2828227"/>
          </a:xfrm>
          <a:prstGeom prst="rect">
            <a:avLst/>
          </a:prstGeom>
          <a:noFill/>
          <a:ln>
            <a:noFill/>
          </a:ln>
        </p:spPr>
      </p:pic>
      <p:pic>
        <p:nvPicPr>
          <p:cNvPr id="11" name="Google Shape;537;p39">
            <a:extLst>
              <a:ext uri="{FF2B5EF4-FFF2-40B4-BE49-F238E27FC236}">
                <a16:creationId xmlns:a16="http://schemas.microsoft.com/office/drawing/2014/main" id="{2D6A3E7F-663F-79A0-E207-3D71C5705F3D}"/>
              </a:ext>
            </a:extLst>
          </p:cNvPr>
          <p:cNvPicPr preferRelativeResize="0"/>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p:blipFill>
        <p:spPr>
          <a:xfrm>
            <a:off x="7057443" y="985159"/>
            <a:ext cx="5023634" cy="25451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57D3FF46-555A-F7EB-E89C-994CC2A9A50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8E2EFE8-8233-AFF2-52B1-D989EDF35EA0}"/>
              </a:ext>
            </a:extLst>
          </p:cNvPr>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4A94939D-5670-25F8-6E48-845A965F33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2EEF7586-24BD-1F09-310E-69DA1516652A}"/>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2EEF7586-24BD-1F09-310E-69DA1516652A}"/>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0362D88A-1861-3F39-3FE4-8EA21542AD92}"/>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0362D88A-1861-3F39-3FE4-8EA21542AD92}"/>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Shape 537">
            <a:extLst>
              <a:ext uri="{FF2B5EF4-FFF2-40B4-BE49-F238E27FC236}">
                <a16:creationId xmlns:a16="http://schemas.microsoft.com/office/drawing/2014/main" id="{E44FB5E5-0E4D-8F8F-E72E-6765CE842FFB}"/>
              </a:ext>
            </a:extLst>
          </p:cNvPr>
          <p:cNvSpPr txBox="1">
            <a:spLocks noGrp="1"/>
          </p:cNvSpPr>
          <p:nvPr>
            <p:ph type="ctrTitle"/>
          </p:nvPr>
        </p:nvSpPr>
        <p:spPr>
          <a:xfrm>
            <a:off x="3497431" y="1959555"/>
            <a:ext cx="7438301" cy="861774"/>
          </a:xfrm>
          <a:prstGeom prst="rect">
            <a:avLst/>
          </a:prstGeom>
        </p:spPr>
        <p:txBody>
          <a:bodyPr vert="horz" lIns="121900" tIns="121900" rIns="121900" bIns="121900" rtlCol="0" anchor="b" anchorCtr="0">
            <a:noAutofit/>
          </a:bodyPr>
          <a:lstStyle/>
          <a:p>
            <a:pPr algn="l"/>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6.1. Tư tưởng Hồ Chí Minh về văn hóa</a:t>
            </a:r>
            <a:endParaRPr lang="e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43BA3CF9-DB5D-2FAA-20D5-C1BCCFE77BE2}"/>
              </a:ext>
            </a:extLst>
          </p:cNvPr>
          <p:cNvSpPr txBox="1"/>
          <p:nvPr/>
        </p:nvSpPr>
        <p:spPr>
          <a:xfrm>
            <a:off x="3832186" y="2951946"/>
            <a:ext cx="6312712" cy="1028680"/>
          </a:xfrm>
          <a:prstGeom prst="rect">
            <a:avLst/>
          </a:prstGeom>
          <a:noFill/>
        </p:spPr>
        <p:txBody>
          <a:bodyPr wrap="square">
            <a:spAutoFit/>
          </a:bodyPr>
          <a:lstStyle/>
          <a:p>
            <a:pPr>
              <a:lnSpc>
                <a:spcPct val="115000"/>
              </a:lnSpc>
              <a:spcBef>
                <a:spcPts val="400"/>
              </a:spcBef>
              <a:spcAft>
                <a:spcPts val="400"/>
              </a:spcAft>
            </a:pPr>
            <a:r>
              <a:rPr lang="fr"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6.1.3. </a:t>
            </a: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Quan điểm Hồ Chí Minh về xây dựng nền văn hóa mới</a:t>
            </a:r>
            <a:endParaRPr lang="en-US" sz="28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243377244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2" name="Google Shape;192;p31">
            <a:extLst>
              <a:ext uri="{FF2B5EF4-FFF2-40B4-BE49-F238E27FC236}">
                <a16:creationId xmlns:a16="http://schemas.microsoft.com/office/drawing/2014/main" id="{A56480C0-60E9-68AA-8D74-7DA63B130132}"/>
              </a:ext>
            </a:extLst>
          </p:cNvPr>
          <p:cNvPicPr preferRelativeResize="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1576" y="0"/>
            <a:ext cx="12162098" cy="685272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Google Shape;652;p50"/>
          <p:cNvSpPr txBox="1"/>
          <p:nvPr/>
        </p:nvSpPr>
        <p:spPr>
          <a:xfrm>
            <a:off x="1438080" y="437644"/>
            <a:ext cx="11226800" cy="615513"/>
          </a:xfrm>
          <a:prstGeom prst="rect">
            <a:avLst/>
          </a:prstGeom>
          <a:noFill/>
          <a:ln>
            <a:noFill/>
          </a:ln>
        </p:spPr>
        <p:txBody>
          <a:bodyPr spcFirstLastPara="1" wrap="square" lIns="121900" tIns="121900" rIns="121900" bIns="121900" anchor="t" anchorCtr="0">
            <a:spAutoFit/>
          </a:bodyPr>
          <a:lstStyle/>
          <a:p>
            <a:r>
              <a:rPr lang="fr" sz="2400" b="1">
                <a:solidFill>
                  <a:srgbClr val="233C4F"/>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  Tình hình xây dựng và phát triển văn hóa những năm qua tại Việt Nam.</a:t>
            </a:r>
            <a:endParaRPr sz="2400" b="1">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TextBox 5">
            <a:extLst>
              <a:ext uri="{FF2B5EF4-FFF2-40B4-BE49-F238E27FC236}">
                <a16:creationId xmlns:a16="http://schemas.microsoft.com/office/drawing/2014/main" id="{74589A54-C3CD-3156-6F38-56FC577D2EDD}"/>
              </a:ext>
            </a:extLst>
          </p:cNvPr>
          <p:cNvSpPr txBox="1"/>
          <p:nvPr/>
        </p:nvSpPr>
        <p:spPr>
          <a:xfrm>
            <a:off x="2372811" y="3019583"/>
            <a:ext cx="3595868" cy="1200329"/>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just">
              <a:buClr>
                <a:srgbClr val="5A3015"/>
              </a:buClr>
              <a:buSzPts val="1800"/>
            </a:pPr>
            <a:r>
              <a:rPr lang="en-US" sz="2400" spc="-15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kháng chiến chống thực dân Pháp: Một nền văn hóa có tính chất dân tộc, khoa học, đại chúng.</a:t>
            </a:r>
            <a:endParaRPr lang="en-US" sz="2400" spc="-15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8" name="TextBox 7">
            <a:extLst>
              <a:ext uri="{FF2B5EF4-FFF2-40B4-BE49-F238E27FC236}">
                <a16:creationId xmlns:a16="http://schemas.microsoft.com/office/drawing/2014/main" id="{696BD9EE-CEFA-CBAF-8548-14C52500A31D}"/>
              </a:ext>
            </a:extLst>
          </p:cNvPr>
          <p:cNvSpPr txBox="1"/>
          <p:nvPr/>
        </p:nvSpPr>
        <p:spPr>
          <a:xfrm>
            <a:off x="2372811" y="4452226"/>
            <a:ext cx="3595868" cy="1569660"/>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just">
              <a:buClr>
                <a:srgbClr val="5A3015"/>
              </a:buClr>
              <a:buSzPts val="1800"/>
            </a:pPr>
            <a:r>
              <a:rPr lang="en-US" sz="2400" spc="-15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thời kỳ xây dựng chủ nghĩa xã hội: Xây dựng nền văn hóa có nội dung xã hội chủ nghĩa và tính chất dân tộc.</a:t>
            </a:r>
            <a:endParaRPr lang="en-US" sz="2400" spc="-15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15" name="TextBox 14">
            <a:extLst>
              <a:ext uri="{FF2B5EF4-FFF2-40B4-BE49-F238E27FC236}">
                <a16:creationId xmlns:a16="http://schemas.microsoft.com/office/drawing/2014/main" id="{9F622EF6-AE86-F2C2-F451-3CAD99F82DD8}"/>
              </a:ext>
            </a:extLst>
          </p:cNvPr>
          <p:cNvSpPr txBox="1"/>
          <p:nvPr/>
        </p:nvSpPr>
        <p:spPr>
          <a:xfrm>
            <a:off x="7447258" y="2325793"/>
            <a:ext cx="3852620" cy="3254161"/>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lnSpc>
                <a:spcPct val="150000"/>
              </a:lnSpc>
            </a:pPr>
            <a:r>
              <a:rPr lang="vi-VN" sz="2800" spc="-150">
                <a:solidFill>
                  <a:srgbClr val="264DCA"/>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Xây dựng nền văn hóa mới Việt Nam là một nền văn hóa toàn diện, giữ gìn được cốt cách văn hóa dân tộc, bảo đảm tính khoa học, tiến bộ và nhân văn.</a:t>
            </a:r>
            <a:endParaRPr lang="vi-VN" sz="2800" b="1" spc="-150" dirty="0">
              <a:solidFill>
                <a:srgbClr val="264DCA"/>
              </a:solidFill>
              <a:latin typeface="ZapfChancery-Medium" panose="00000400000000000000" pitchFamily="2" charset="0"/>
              <a:ea typeface="ZapfChancery-Medium" panose="00000400000000000000" pitchFamily="2" charset="0"/>
              <a:cs typeface="ZapfChancery-Medium" panose="00000400000000000000" pitchFamily="2" charset="0"/>
              <a:sym typeface="Times New Roman"/>
            </a:endParaRPr>
          </a:p>
        </p:txBody>
      </p:sp>
      <p:sp>
        <p:nvSpPr>
          <p:cNvPr id="16" name="TextBox 15">
            <a:extLst>
              <a:ext uri="{FF2B5EF4-FFF2-40B4-BE49-F238E27FC236}">
                <a16:creationId xmlns:a16="http://schemas.microsoft.com/office/drawing/2014/main" id="{4819F32F-9958-7EF8-CF67-0FABACB16DA3}"/>
              </a:ext>
            </a:extLst>
          </p:cNvPr>
          <p:cNvSpPr txBox="1"/>
          <p:nvPr/>
        </p:nvSpPr>
        <p:spPr>
          <a:xfrm>
            <a:off x="2372811" y="1586940"/>
            <a:ext cx="3595868" cy="1200329"/>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just">
              <a:buClr>
                <a:srgbClr val="5A3015"/>
              </a:buClr>
              <a:buSzPts val="1800"/>
            </a:pPr>
            <a:r>
              <a:rPr lang="vi-VN" sz="2400" spc="-15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Trước Cách mạng Tháng Tám năm 1945: Xây dựng nền văn hóa dân tộc với năm nội dung</a:t>
            </a:r>
            <a:endParaRPr lang="vi-VN" sz="2400" spc="-15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mc:AlternateContent xmlns:mc="http://schemas.openxmlformats.org/markup-compatibility/2006">
        <mc:Choice xmlns:am3d="http://schemas.microsoft.com/office/drawing/2017/model3d" Requires="am3d">
          <p:graphicFrame>
            <p:nvGraphicFramePr>
              <p:cNvPr id="17" name="3D Model 16" descr="Download">
                <a:extLst>
                  <a:ext uri="{FF2B5EF4-FFF2-40B4-BE49-F238E27FC236}">
                    <a16:creationId xmlns:a16="http://schemas.microsoft.com/office/drawing/2014/main" id="{C28A3FE5-1B82-A8D8-3887-5521A150266A}"/>
                  </a:ext>
                </a:extLst>
              </p:cNvPr>
              <p:cNvGraphicFramePr>
                <a:graphicFrameLocks noChangeAspect="1"/>
              </p:cNvGraphicFramePr>
              <p:nvPr>
                <p:extLst>
                  <p:ext uri="{D42A27DB-BD31-4B8C-83A1-F6EECF244321}">
                    <p14:modId xmlns:p14="http://schemas.microsoft.com/office/powerpoint/2010/main" val="2167256801"/>
                  </p:ext>
                </p:extLst>
              </p:nvPr>
            </p:nvGraphicFramePr>
            <p:xfrm>
              <a:off x="6644971" y="3019583"/>
              <a:ext cx="802286" cy="901014"/>
            </p:xfrm>
            <a:graphic>
              <a:graphicData uri="http://schemas.microsoft.com/office/drawing/2017/model3d">
                <am3d:model3d r:embed="rId5">
                  <am3d:spPr>
                    <a:xfrm>
                      <a:off x="0" y="0"/>
                      <a:ext cx="802286" cy="901014"/>
                    </a:xfrm>
                    <a:prstGeom prst="rect">
                      <a:avLst/>
                    </a:prstGeom>
                  </am3d:spPr>
                  <am3d:camera>
                    <am3d:pos x="0" y="0" z="65122957"/>
                    <am3d:up dx="0" dy="36000000" dz="0"/>
                    <am3d:lookAt x="0" y="0" z="0"/>
                    <am3d:perspective fov="2700000"/>
                  </am3d:camera>
                  <am3d:trans>
                    <am3d:meterPerModelUnit n="3218308" d="1000000"/>
                    <am3d:preTrans dx="0" dy="-18000000" dz="1533"/>
                    <am3d:scale>
                      <am3d:sx n="1000000" d="1000000"/>
                      <am3d:sy n="1000000" d="1000000"/>
                      <am3d:sz n="1000000" d="1000000"/>
                    </am3d:scale>
                    <am3d:rot ax="658125" ay="-1540236" az="-287966"/>
                    <am3d:postTrans dx="0" dy="0" dz="0"/>
                  </am3d:trans>
                  <am3d:raster rName="Office3DRenderer" rVer="16.0.8326">
                    <am3d:blip r:embed="rId6"/>
                  </am3d:raster>
                  <am3d:objViewport viewportSz="11572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Download">
                <a:extLst>
                  <a:ext uri="{FF2B5EF4-FFF2-40B4-BE49-F238E27FC236}">
                    <a16:creationId xmlns:a16="http://schemas.microsoft.com/office/drawing/2014/main" id="{C28A3FE5-1B82-A8D8-3887-5521A150266A}"/>
                  </a:ext>
                </a:extLst>
              </p:cNvPr>
              <p:cNvPicPr>
                <a:picLocks noGrp="1" noRot="1" noChangeAspect="1" noMove="1" noResize="1" noEditPoints="1" noAdjustHandles="1" noChangeArrowheads="1" noChangeShapeType="1" noCrop="1"/>
              </p:cNvPicPr>
              <p:nvPr/>
            </p:nvPicPr>
            <p:blipFill>
              <a:blip r:embed="rId6"/>
              <a:stretch>
                <a:fillRect/>
              </a:stretch>
            </p:blipFill>
            <p:spPr>
              <a:xfrm>
                <a:off x="6644971" y="3019583"/>
                <a:ext cx="802286" cy="9010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No entry">
                <a:extLst>
                  <a:ext uri="{FF2B5EF4-FFF2-40B4-BE49-F238E27FC236}">
                    <a16:creationId xmlns:a16="http://schemas.microsoft.com/office/drawing/2014/main" id="{008B2B54-C61D-F2F0-D83D-D233422D1358}"/>
                  </a:ext>
                </a:extLst>
              </p:cNvPr>
              <p:cNvGraphicFramePr>
                <a:graphicFrameLocks noChangeAspect="1"/>
              </p:cNvGraphicFramePr>
              <p:nvPr>
                <p:extLst>
                  <p:ext uri="{D42A27DB-BD31-4B8C-83A1-F6EECF244321}">
                    <p14:modId xmlns:p14="http://schemas.microsoft.com/office/powerpoint/2010/main" val="2003732524"/>
                  </p:ext>
                </p:extLst>
              </p:nvPr>
            </p:nvGraphicFramePr>
            <p:xfrm>
              <a:off x="1379313" y="1771605"/>
              <a:ext cx="974382" cy="830997"/>
            </p:xfrm>
            <a:graphic>
              <a:graphicData uri="http://schemas.microsoft.com/office/drawing/2017/model3d">
                <am3d:model3d r:embed="rId7">
                  <am3d:spPr>
                    <a:xfrm>
                      <a:off x="0" y="0"/>
                      <a:ext cx="974382" cy="830997"/>
                    </a:xfrm>
                    <a:prstGeom prst="rect">
                      <a:avLst/>
                    </a:prstGeom>
                  </am3d:spPr>
                  <am3d:camera>
                    <am3d:pos x="0" y="0" z="66593791"/>
                    <am3d:up dx="0" dy="36000000" dz="0"/>
                    <am3d:lookAt x="0" y="0" z="0"/>
                    <am3d:perspective fov="2700000"/>
                  </am3d:camera>
                  <am3d:trans>
                    <am3d:meterPerModelUnit n="3008497" d="1000000"/>
                    <am3d:preTrans dx="5" dy="-18000000" dz="1952"/>
                    <am3d:scale>
                      <am3d:sx n="1000000" d="1000000"/>
                      <am3d:sy n="1000000" d="1000000"/>
                      <am3d:sz n="1000000" d="1000000"/>
                    </am3d:scale>
                    <am3d:rot ax="1399990" ay="-1324989" az="-552684"/>
                    <am3d:postTrans dx="0" dy="0" dz="0"/>
                  </am3d:trans>
                  <am3d:raster rName="Office3DRenderer" rVer="16.0.8326">
                    <am3d:blip r:embed="rId8"/>
                  </am3d:raster>
                  <am3d:objViewport viewportSz="12031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No entry">
                <a:extLst>
                  <a:ext uri="{FF2B5EF4-FFF2-40B4-BE49-F238E27FC236}">
                    <a16:creationId xmlns:a16="http://schemas.microsoft.com/office/drawing/2014/main" id="{008B2B54-C61D-F2F0-D83D-D233422D1358}"/>
                  </a:ext>
                </a:extLst>
              </p:cNvPr>
              <p:cNvPicPr>
                <a:picLocks noGrp="1" noRot="1" noChangeAspect="1" noMove="1" noResize="1" noEditPoints="1" noAdjustHandles="1" noChangeArrowheads="1" noChangeShapeType="1" noCrop="1"/>
              </p:cNvPicPr>
              <p:nvPr/>
            </p:nvPicPr>
            <p:blipFill>
              <a:blip r:embed="rId8"/>
              <a:stretch>
                <a:fillRect/>
              </a:stretch>
            </p:blipFill>
            <p:spPr>
              <a:xfrm>
                <a:off x="1379313" y="1771605"/>
                <a:ext cx="974382" cy="8309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No entry">
                <a:extLst>
                  <a:ext uri="{FF2B5EF4-FFF2-40B4-BE49-F238E27FC236}">
                    <a16:creationId xmlns:a16="http://schemas.microsoft.com/office/drawing/2014/main" id="{0D7B2D90-F667-0271-9B99-0CB7B839ADA7}"/>
                  </a:ext>
                </a:extLst>
              </p:cNvPr>
              <p:cNvGraphicFramePr>
                <a:graphicFrameLocks noChangeAspect="1"/>
              </p:cNvGraphicFramePr>
              <p:nvPr>
                <p:extLst>
                  <p:ext uri="{D42A27DB-BD31-4B8C-83A1-F6EECF244321}">
                    <p14:modId xmlns:p14="http://schemas.microsoft.com/office/powerpoint/2010/main" val="3364576587"/>
                  </p:ext>
                </p:extLst>
              </p:nvPr>
            </p:nvGraphicFramePr>
            <p:xfrm>
              <a:off x="1445097" y="3181091"/>
              <a:ext cx="881045" cy="849302"/>
            </p:xfrm>
            <a:graphic>
              <a:graphicData uri="http://schemas.microsoft.com/office/drawing/2017/model3d">
                <am3d:model3d r:embed="rId7">
                  <am3d:spPr>
                    <a:xfrm>
                      <a:off x="0" y="0"/>
                      <a:ext cx="881045" cy="849302"/>
                    </a:xfrm>
                    <a:prstGeom prst="rect">
                      <a:avLst/>
                    </a:prstGeom>
                  </am3d:spPr>
                  <am3d:camera>
                    <am3d:pos x="0" y="0" z="66593791"/>
                    <am3d:up dx="0" dy="36000000" dz="0"/>
                    <am3d:lookAt x="0" y="0" z="0"/>
                    <am3d:perspective fov="2700000"/>
                  </am3d:camera>
                  <am3d:trans>
                    <am3d:meterPerModelUnit n="3008497" d="1000000"/>
                    <am3d:preTrans dx="5" dy="-18000000" dz="1952"/>
                    <am3d:scale>
                      <am3d:sx n="1000000" d="1000000"/>
                      <am3d:sy n="1000000" d="1000000"/>
                      <am3d:sz n="1000000" d="1000000"/>
                    </am3d:scale>
                    <am3d:rot ax="1399990" ay="-1324989" az="-552684"/>
                    <am3d:postTrans dx="0" dy="0" dz="0"/>
                  </am3d:trans>
                  <am3d:raster rName="Office3DRenderer" rVer="16.0.8326">
                    <am3d:blip r:embed="rId9"/>
                  </am3d:raster>
                  <am3d:objViewport viewportSz="12031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No entry">
                <a:extLst>
                  <a:ext uri="{FF2B5EF4-FFF2-40B4-BE49-F238E27FC236}">
                    <a16:creationId xmlns:a16="http://schemas.microsoft.com/office/drawing/2014/main" id="{0D7B2D90-F667-0271-9B99-0CB7B839ADA7}"/>
                  </a:ext>
                </a:extLst>
              </p:cNvPr>
              <p:cNvPicPr>
                <a:picLocks noGrp="1" noRot="1" noChangeAspect="1" noMove="1" noResize="1" noEditPoints="1" noAdjustHandles="1" noChangeArrowheads="1" noChangeShapeType="1" noCrop="1"/>
              </p:cNvPicPr>
              <p:nvPr/>
            </p:nvPicPr>
            <p:blipFill>
              <a:blip r:embed="rId9"/>
              <a:stretch>
                <a:fillRect/>
              </a:stretch>
            </p:blipFill>
            <p:spPr>
              <a:xfrm>
                <a:off x="1445097" y="3181091"/>
                <a:ext cx="881045" cy="8493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No entry">
                <a:extLst>
                  <a:ext uri="{FF2B5EF4-FFF2-40B4-BE49-F238E27FC236}">
                    <a16:creationId xmlns:a16="http://schemas.microsoft.com/office/drawing/2014/main" id="{694504C0-3152-DA79-A6B2-4A21FB800582}"/>
                  </a:ext>
                </a:extLst>
              </p:cNvPr>
              <p:cNvGraphicFramePr>
                <a:graphicFrameLocks noChangeAspect="1"/>
              </p:cNvGraphicFramePr>
              <p:nvPr>
                <p:extLst>
                  <p:ext uri="{D42A27DB-BD31-4B8C-83A1-F6EECF244321}">
                    <p14:modId xmlns:p14="http://schemas.microsoft.com/office/powerpoint/2010/main" val="252186994"/>
                  </p:ext>
                </p:extLst>
              </p:nvPr>
            </p:nvGraphicFramePr>
            <p:xfrm>
              <a:off x="1425981" y="4812404"/>
              <a:ext cx="881045" cy="849302"/>
            </p:xfrm>
            <a:graphic>
              <a:graphicData uri="http://schemas.microsoft.com/office/drawing/2017/model3d">
                <am3d:model3d r:embed="rId7">
                  <am3d:spPr>
                    <a:xfrm>
                      <a:off x="0" y="0"/>
                      <a:ext cx="881045" cy="849302"/>
                    </a:xfrm>
                    <a:prstGeom prst="rect">
                      <a:avLst/>
                    </a:prstGeom>
                  </am3d:spPr>
                  <am3d:camera>
                    <am3d:pos x="0" y="0" z="66593791"/>
                    <am3d:up dx="0" dy="36000000" dz="0"/>
                    <am3d:lookAt x="0" y="0" z="0"/>
                    <am3d:perspective fov="2700000"/>
                  </am3d:camera>
                  <am3d:trans>
                    <am3d:meterPerModelUnit n="3008497" d="1000000"/>
                    <am3d:preTrans dx="5" dy="-18000000" dz="1952"/>
                    <am3d:scale>
                      <am3d:sx n="1000000" d="1000000"/>
                      <am3d:sy n="1000000" d="1000000"/>
                      <am3d:sz n="1000000" d="1000000"/>
                    </am3d:scale>
                    <am3d:rot ax="1399990" ay="-1324989" az="-552684"/>
                    <am3d:postTrans dx="0" dy="0" dz="0"/>
                  </am3d:trans>
                  <am3d:raster rName="Office3DRenderer" rVer="16.0.8326">
                    <am3d:blip r:embed="rId9"/>
                  </am3d:raster>
                  <am3d:objViewport viewportSz="12031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No entry">
                <a:extLst>
                  <a:ext uri="{FF2B5EF4-FFF2-40B4-BE49-F238E27FC236}">
                    <a16:creationId xmlns:a16="http://schemas.microsoft.com/office/drawing/2014/main" id="{694504C0-3152-DA79-A6B2-4A21FB800582}"/>
                  </a:ext>
                </a:extLst>
              </p:cNvPr>
              <p:cNvPicPr>
                <a:picLocks noGrp="1" noRot="1" noChangeAspect="1" noMove="1" noResize="1" noEditPoints="1" noAdjustHandles="1" noChangeArrowheads="1" noChangeShapeType="1" noCrop="1"/>
              </p:cNvPicPr>
              <p:nvPr/>
            </p:nvPicPr>
            <p:blipFill>
              <a:blip r:embed="rId9"/>
              <a:stretch>
                <a:fillRect/>
              </a:stretch>
            </p:blipFill>
            <p:spPr>
              <a:xfrm>
                <a:off x="1425981" y="4812404"/>
                <a:ext cx="881045" cy="849302"/>
              </a:xfrm>
              <a:prstGeom prst="rect">
                <a:avLst/>
              </a:prstGeom>
            </p:spPr>
          </p:pic>
        </mc:Fallback>
      </mc:AlternateContent>
      <p:pic>
        <p:nvPicPr>
          <p:cNvPr id="21" name="Picture 20" descr="C:\Users\QUOC HUY\Desktop\Logo_Đại_học_FPT.png">
            <a:extLst>
              <a:ext uri="{FF2B5EF4-FFF2-40B4-BE49-F238E27FC236}">
                <a16:creationId xmlns:a16="http://schemas.microsoft.com/office/drawing/2014/main" id="{C218C8AE-1ED1-303A-E3CD-BFA66ED38C7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C1BE2FCF-1D6D-55A2-1B41-7D7F40F5F77D}"/>
              </a:ext>
            </a:extLst>
          </p:cNvPr>
          <p:cNvCxnSpPr/>
          <p:nvPr/>
        </p:nvCxnSpPr>
        <p:spPr>
          <a:xfrm>
            <a:off x="6413157" y="1771605"/>
            <a:ext cx="0" cy="42502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par>
                                <p:cTn id="20" presetID="16" presetClass="entr" presetSubtype="21"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16" presetClass="entr" presetSubtype="21"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D44D-3641-40DB-AA7A-1ABE0C37D579}"/>
              </a:ext>
            </a:extLst>
          </p:cNvPr>
          <p:cNvSpPr>
            <a:spLocks noGrp="1"/>
          </p:cNvSpPr>
          <p:nvPr>
            <p:ph type="title"/>
          </p:nvPr>
        </p:nvSpPr>
        <p:spPr>
          <a:xfrm>
            <a:off x="1112981" y="462079"/>
            <a:ext cx="8187199" cy="730114"/>
          </a:xfrm>
        </p:spPr>
        <p:txBody>
          <a:bodyPr/>
          <a:lstStyle/>
          <a:p>
            <a:pPr algn="ctr"/>
            <a:r>
              <a:rPr lang="en-US" sz="3200" dirty="0"/>
              <a:t>Danh </a:t>
            </a:r>
            <a:r>
              <a:rPr lang="en-US" sz="3200" dirty="0" err="1"/>
              <a:t>mục</a:t>
            </a:r>
            <a:r>
              <a:rPr lang="en-US" sz="3200" dirty="0"/>
              <a:t> </a:t>
            </a:r>
            <a:r>
              <a:rPr lang="en-US" sz="3200" dirty="0" err="1"/>
              <a:t>tài</a:t>
            </a:r>
            <a:r>
              <a:rPr lang="en-US" sz="3200" dirty="0"/>
              <a:t> </a:t>
            </a:r>
            <a:r>
              <a:rPr lang="en-US" sz="3200" dirty="0" err="1"/>
              <a:t>liệu</a:t>
            </a:r>
            <a:r>
              <a:rPr lang="en-US" sz="3200" dirty="0"/>
              <a:t> </a:t>
            </a:r>
            <a:r>
              <a:rPr lang="en-US" sz="3200" dirty="0" err="1"/>
              <a:t>tham</a:t>
            </a:r>
            <a:r>
              <a:rPr lang="en-US" sz="3200" dirty="0"/>
              <a:t> </a:t>
            </a:r>
            <a:r>
              <a:rPr lang="en-US" sz="3200" dirty="0" err="1"/>
              <a:t>khảo</a:t>
            </a:r>
            <a:endParaRPr lang="en-US" sz="3200" dirty="0"/>
          </a:p>
        </p:txBody>
      </p:sp>
      <p:pic>
        <p:nvPicPr>
          <p:cNvPr id="4" name="Picture 3">
            <a:extLst>
              <a:ext uri="{FF2B5EF4-FFF2-40B4-BE49-F238E27FC236}">
                <a16:creationId xmlns:a16="http://schemas.microsoft.com/office/drawing/2014/main" id="{ECB491EB-A64E-02F0-7273-0D286DE36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grpSp>
        <p:nvGrpSpPr>
          <p:cNvPr id="5" name="Group 4">
            <a:extLst>
              <a:ext uri="{FF2B5EF4-FFF2-40B4-BE49-F238E27FC236}">
                <a16:creationId xmlns:a16="http://schemas.microsoft.com/office/drawing/2014/main" id="{70590173-4E01-4F09-7DB6-6DE7EF889155}"/>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F24755AC-191A-E14B-94DC-1B1DA1775E3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EC238DCC-EF80-7F80-BC2E-1E9551E3B26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8" name="Picture 7" descr="C:\Users\QUOC HUY\Desktop\Logo_Đại_học_FPT.png">
            <a:extLst>
              <a:ext uri="{FF2B5EF4-FFF2-40B4-BE49-F238E27FC236}">
                <a16:creationId xmlns:a16="http://schemas.microsoft.com/office/drawing/2014/main" id="{44E0BA32-0020-8289-FBC3-D318F6C142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F333F45E-1906-E4F8-5835-E8E0129261B3}"/>
              </a:ext>
            </a:extLst>
          </p:cNvPr>
          <p:cNvSpPr>
            <a:spLocks noGrp="1"/>
          </p:cNvSpPr>
          <p:nvPr>
            <p:ph type="body" idx="1"/>
          </p:nvPr>
        </p:nvSpPr>
        <p:spPr/>
        <p:txBody>
          <a:bodyPr>
            <a:normAutofit fontScale="62500" lnSpcReduction="20000"/>
          </a:bodyPr>
          <a:lstStyle/>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1. Đảng Cộng sản Việt Nam: Văn kiện Đại hội đại biểu toàn quốc lần thứ XII, Nxb. Chính trị quốc gia, Hà Nội. 2016.</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2. Phạm Văn Đồng: Hồ Chí Minh, tinh hoa và khí phách của dân tộc, Nxb. Chính trị quốc gia, Hà Nội, 2012.</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3. Đại tướng Võ Nguyên Giáp (Chủ biên); Tư tưởng Hồ Chí Minh và con đường cách mạng Việt Nam, Nxb. Chính trị quốc gia, Hà Nội, 1997.</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4. Trần Văn Giàu: “Nhân cách của Chủ tịch Hồ Chí Minh”, trong: Hồ Chí Minh - Anh hùng giải phóng dân tộc, danh nhân văn hóa thế giới ”, Nxb. Khoa học xã hội, Hà Nội, 1990.</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5. Hồ Chí Minh: Toàn tập, các tập 4, 5, 10, 15, Nxb. Chính trị quốc gia, Hà Nội. </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3600">
                <a:latin typeface="NewCentury-Narrow" panose="020B0500000000000000" pitchFamily="34" charset="0"/>
                <a:ea typeface="NewCentury-Narrow" panose="020B0500000000000000" pitchFamily="34" charset="0"/>
                <a:cs typeface="NewCentury-Narrow" panose="020B0500000000000000" pitchFamily="34" charset="0"/>
              </a:rPr>
              <a:t>6. Bùi Đình Phong: Hồ Chí Minh văn hóa soi đường cho quốc dân đi, Nxb. Tổng hợp thành phố Hồ Chí Minh, 2016.</a:t>
            </a:r>
            <a:endParaRPr lang="en-US" sz="3600">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27340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Shape 537">
            <a:extLst>
              <a:ext uri="{FF2B5EF4-FFF2-40B4-BE49-F238E27FC236}">
                <a16:creationId xmlns:a16="http://schemas.microsoft.com/office/drawing/2014/main" id="{6298DED0-7852-C0EB-1BF9-3124B58D1E9D}"/>
              </a:ext>
            </a:extLst>
          </p:cNvPr>
          <p:cNvSpPr txBox="1">
            <a:spLocks noGrp="1"/>
          </p:cNvSpPr>
          <p:nvPr>
            <p:ph type="ctrTitle"/>
          </p:nvPr>
        </p:nvSpPr>
        <p:spPr>
          <a:xfrm>
            <a:off x="3497431" y="1959555"/>
            <a:ext cx="7438301" cy="861774"/>
          </a:xfrm>
          <a:prstGeom prst="rect">
            <a:avLst/>
          </a:prstGeom>
        </p:spPr>
        <p:txBody>
          <a:bodyPr vert="horz" lIns="121900" tIns="121900" rIns="121900" bIns="121900" rtlCol="0" anchor="b" anchorCtr="0">
            <a:noAutofit/>
          </a:bodyPr>
          <a:lstStyle/>
          <a:p>
            <a:pPr algn="l"/>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6.1. Tư tưởng Hồ Chí Minh về văn hóa</a:t>
            </a:r>
            <a:endParaRPr lang="en"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A94DFBAC-1C77-7242-D71E-D5E3D134460F}"/>
              </a:ext>
            </a:extLst>
          </p:cNvPr>
          <p:cNvSpPr txBox="1"/>
          <p:nvPr/>
        </p:nvSpPr>
        <p:spPr>
          <a:xfrm>
            <a:off x="3832185" y="2951946"/>
            <a:ext cx="6782269" cy="1028680"/>
          </a:xfrm>
          <a:prstGeom prst="rect">
            <a:avLst/>
          </a:prstGeom>
          <a:noFill/>
        </p:spPr>
        <p:txBody>
          <a:bodyPr wrap="square">
            <a:spAutoFit/>
          </a:bodyPr>
          <a:lstStyle/>
          <a:p>
            <a:pPr>
              <a:lnSpc>
                <a:spcPct val="115000"/>
              </a:lnSpc>
              <a:spcBef>
                <a:spcPts val="400"/>
              </a:spcBef>
              <a:spcAft>
                <a:spcPts val="400"/>
              </a:spcAft>
            </a:pPr>
            <a:r>
              <a:rPr lang="fr"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6.1.1 </a:t>
            </a:r>
            <a:r>
              <a:rPr lang="vi-V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Một số nhận thức chung về văn hoá và quan hệ giữa văn hoá với các lĩnh vực khác </a:t>
            </a:r>
            <a:endParaRPr lang="en-US" sz="2800"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p24"/>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latin typeface="+mj-lt"/>
              </a:rPr>
              <a:pPr algn="ctr"/>
              <a:t>3</a:t>
            </a:fld>
            <a:endParaRPr>
              <a:latin typeface="+mj-lt"/>
            </a:endParaRPr>
          </a:p>
        </p:txBody>
      </p:sp>
      <p:pic>
        <p:nvPicPr>
          <p:cNvPr id="4" name="Google Shape;192;p31">
            <a:extLst>
              <a:ext uri="{FF2B5EF4-FFF2-40B4-BE49-F238E27FC236}">
                <a16:creationId xmlns:a16="http://schemas.microsoft.com/office/drawing/2014/main" id="{819DB151-CBA6-EAF3-4150-A8BE3A7B915E}"/>
              </a:ext>
            </a:extLst>
          </p:cNvPr>
          <p:cNvPicPr preferRelativeResize="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8326" y="1"/>
            <a:ext cx="12173674" cy="6858000"/>
          </a:xfrm>
          <a:prstGeom prst="rect">
            <a:avLst/>
          </a:prstGeom>
          <a:solidFill>
            <a:schemeClr val="accent2">
              <a:lumMod val="20000"/>
              <a:lumOff val="80000"/>
              <a:alpha val="90000"/>
            </a:schemeClr>
          </a:solidFill>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Google Shape;177;p24"/>
          <p:cNvSpPr txBox="1">
            <a:spLocks/>
          </p:cNvSpPr>
          <p:nvPr/>
        </p:nvSpPr>
        <p:spPr>
          <a:xfrm>
            <a:off x="573817" y="2426648"/>
            <a:ext cx="3615600" cy="2161180"/>
          </a:xfrm>
          <a:prstGeom prst="rect">
            <a:avLst/>
          </a:prstGeom>
          <a:solidFill>
            <a:schemeClr val="accent5">
              <a:lumMod val="20000"/>
              <a:lumOff val="80000"/>
              <a:alpha val="46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pPr>
            <a:r>
              <a:rPr lang="vi-VN" sz="320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Hồ Chí Minh có bốn cách tiếp cận chủ yếu về văn hóa</a:t>
            </a:r>
            <a:endParaRPr lang="en-US" sz="32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 name="TextBox 7">
            <a:extLst>
              <a:ext uri="{FF2B5EF4-FFF2-40B4-BE49-F238E27FC236}">
                <a16:creationId xmlns:a16="http://schemas.microsoft.com/office/drawing/2014/main" id="{0CEC4297-E3CE-4B64-92CA-E60858C12BCD}"/>
              </a:ext>
            </a:extLst>
          </p:cNvPr>
          <p:cNvSpPr txBox="1"/>
          <p:nvPr/>
        </p:nvSpPr>
        <p:spPr>
          <a:xfrm>
            <a:off x="73395" y="346765"/>
            <a:ext cx="8144731" cy="59612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indent="609585">
              <a:lnSpc>
                <a:spcPct val="115000"/>
              </a:lnSpc>
              <a:spcBef>
                <a:spcPts val="400"/>
              </a:spcBef>
              <a:spcAft>
                <a:spcPts val="400"/>
              </a:spcAft>
            </a:pPr>
            <a:r>
              <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 Quan niệm của Hồ Chí Minh về văn hóa</a:t>
            </a:r>
            <a:endParaRPr lang="en-US" sz="32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22" name="Google Shape;179;p24"/>
          <p:cNvGrpSpPr/>
          <p:nvPr/>
        </p:nvGrpSpPr>
        <p:grpSpPr>
          <a:xfrm>
            <a:off x="4937389" y="801204"/>
            <a:ext cx="5382120" cy="5255568"/>
            <a:chOff x="2256567" y="677103"/>
            <a:chExt cx="4036590" cy="3941676"/>
          </a:xfrm>
        </p:grpSpPr>
        <p:sp>
          <p:nvSpPr>
            <p:cNvPr id="23" name="Google Shape;180;p24"/>
            <p:cNvSpPr/>
            <p:nvPr/>
          </p:nvSpPr>
          <p:spPr>
            <a:xfrm rot="-6597333">
              <a:off x="4296826" y="3950027"/>
              <a:ext cx="586303" cy="586303"/>
            </a:xfrm>
            <a:prstGeom prst="ellipse">
              <a:avLst/>
            </a:prstGeom>
            <a:solidFill>
              <a:srgbClr val="FFF2CC"/>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4" name="Google Shape;181;p24"/>
            <p:cNvSpPr/>
            <p:nvPr/>
          </p:nvSpPr>
          <p:spPr>
            <a:xfrm rot="-6599386">
              <a:off x="2318596" y="1407533"/>
              <a:ext cx="440541" cy="440541"/>
            </a:xfrm>
            <a:prstGeom prst="ellipse">
              <a:avLst/>
            </a:prstGeom>
            <a:solidFill>
              <a:srgbClr val="FFF2CC"/>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5" name="Google Shape;182;p24"/>
            <p:cNvSpPr/>
            <p:nvPr/>
          </p:nvSpPr>
          <p:spPr>
            <a:xfrm rot="-6598839">
              <a:off x="2887641" y="2346984"/>
              <a:ext cx="1199287" cy="1199287"/>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6" name="Google Shape;183;p24"/>
            <p:cNvSpPr/>
            <p:nvPr/>
          </p:nvSpPr>
          <p:spPr>
            <a:xfrm rot="-6598620">
              <a:off x="4374916" y="913763"/>
              <a:ext cx="1681581" cy="1681581"/>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7" name="Google Shape;184;p24"/>
            <p:cNvSpPr/>
            <p:nvPr/>
          </p:nvSpPr>
          <p:spPr>
            <a:xfrm rot="-6597866">
              <a:off x="2661829" y="2208216"/>
              <a:ext cx="629106" cy="629106"/>
            </a:xfrm>
            <a:prstGeom prst="ellipse">
              <a:avLst/>
            </a:prstGeom>
            <a:solidFill>
              <a:schemeClr val="accent1"/>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sp>
          <p:nvSpPr>
            <p:cNvPr id="28" name="Google Shape;185;p24"/>
            <p:cNvSpPr/>
            <p:nvPr/>
          </p:nvSpPr>
          <p:spPr>
            <a:xfrm rot="-6597701">
              <a:off x="3267625" y="1113818"/>
              <a:ext cx="274172" cy="274172"/>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mj-lt"/>
                <a:ea typeface="Raleway Light"/>
                <a:cs typeface="Raleway Light"/>
                <a:sym typeface="Raleway Light"/>
              </a:endParaRPr>
            </a:p>
          </p:txBody>
        </p:sp>
      </p:grpSp>
      <p:grpSp>
        <p:nvGrpSpPr>
          <p:cNvPr id="29" name="Group 28">
            <a:extLst>
              <a:ext uri="{FF2B5EF4-FFF2-40B4-BE49-F238E27FC236}">
                <a16:creationId xmlns:a16="http://schemas.microsoft.com/office/drawing/2014/main" id="{E55E4542-8163-01F5-D7BA-EB4D8541ABEC}"/>
              </a:ext>
            </a:extLst>
          </p:cNvPr>
          <p:cNvGrpSpPr/>
          <p:nvPr/>
        </p:nvGrpSpPr>
        <p:grpSpPr>
          <a:xfrm>
            <a:off x="4979730" y="467929"/>
            <a:ext cx="6304546" cy="6077763"/>
            <a:chOff x="5708941" y="317454"/>
            <a:chExt cx="6304546" cy="6077763"/>
          </a:xfrm>
        </p:grpSpPr>
        <p:grpSp>
          <p:nvGrpSpPr>
            <p:cNvPr id="31" name="Google Shape;186;p24"/>
            <p:cNvGrpSpPr/>
            <p:nvPr/>
          </p:nvGrpSpPr>
          <p:grpSpPr>
            <a:xfrm>
              <a:off x="7950825" y="2493045"/>
              <a:ext cx="3735254" cy="3823931"/>
              <a:chOff x="4447194" y="1815766"/>
              <a:chExt cx="2440200" cy="2440200"/>
            </a:xfrm>
            <a:scene3d>
              <a:camera prst="perspectiveFront" fov="5100000">
                <a:rot lat="0" lon="2100000" rev="0"/>
              </a:camera>
              <a:lightRig rig="flood" dir="t">
                <a:rot lat="0" lon="0" rev="13800000"/>
              </a:lightRig>
            </a:scene3d>
          </p:grpSpPr>
          <p:sp>
            <p:nvSpPr>
              <p:cNvPr id="169" name="Google Shape;187;p24"/>
              <p:cNvSpPr/>
              <p:nvPr/>
            </p:nvSpPr>
            <p:spPr>
              <a:xfrm>
                <a:off x="4447194" y="1815766"/>
                <a:ext cx="2440200" cy="2440200"/>
              </a:xfrm>
              <a:prstGeom prst="ellipse">
                <a:avLst/>
              </a:prstGeom>
              <a:solidFill>
                <a:schemeClr val="accent1"/>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endParaRPr sz="2500" spc="-150">
                  <a:solidFill>
                    <a:srgbClr val="00695C"/>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sp>
            <p:nvSpPr>
              <p:cNvPr id="170" name="Google Shape;188;p24"/>
              <p:cNvSpPr txBox="1"/>
              <p:nvPr/>
            </p:nvSpPr>
            <p:spPr>
              <a:xfrm>
                <a:off x="4735950" y="2504275"/>
                <a:ext cx="1862700" cy="1163400"/>
              </a:xfrm>
              <a:prstGeom prst="rect">
                <a:avLst/>
              </a:prstGeom>
              <a:solidFill>
                <a:schemeClr val="accent1"/>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pPr algn="ctr"/>
                <a:r>
                  <a:rPr lang="vi-VN" sz="2500" spc="-150">
                    <a:solidFill>
                      <a:schemeClr val="bg1"/>
                    </a:solidFill>
                    <a:latin typeface="Calibri" panose="020F0502020204030204" pitchFamily="34" charset="0"/>
                    <a:ea typeface="Calibri" panose="020F0502020204030204" pitchFamily="34" charset="0"/>
                    <a:cs typeface="Calibri" panose="020F0502020204030204" pitchFamily="34" charset="0"/>
                  </a:rPr>
                  <a:t>❸</a:t>
                </a:r>
                <a:r>
                  <a:rPr lang="vi-VN" sz="2500" spc="-150">
                    <a:solidFill>
                      <a:schemeClr val="bg1"/>
                    </a:solidFill>
                    <a:latin typeface="NewCentury-Narrow" panose="020B0500000000000000" pitchFamily="34" charset="0"/>
                    <a:ea typeface="NewCentury-Narrow" panose="020B0500000000000000" pitchFamily="34" charset="0"/>
                    <a:cs typeface="NewCentury-Narrow" panose="020B0500000000000000" pitchFamily="34" charset="0"/>
                  </a:rPr>
                  <a:t>Tiếp </a:t>
                </a:r>
                <a:r>
                  <a:rPr lang="vi-VN" sz="2500" spc="-150" dirty="0">
                    <a:solidFill>
                      <a:schemeClr val="bg1"/>
                    </a:solidFill>
                    <a:latin typeface="NewCentury-Narrow" panose="020B0500000000000000" pitchFamily="34" charset="0"/>
                    <a:ea typeface="NewCentury-Narrow" panose="020B0500000000000000" pitchFamily="34" charset="0"/>
                    <a:cs typeface="NewCentury-Narrow" panose="020B0500000000000000" pitchFamily="34" charset="0"/>
                  </a:rPr>
                  <a:t>cận theo nghĩa hẹp hơn là bàn đến các trường học, số người đi học, xóa nạn mù chữ, biết đọc, biết viết </a:t>
                </a:r>
                <a:endParaRPr sz="2500" spc="-150" dirty="0">
                  <a:solidFill>
                    <a:schemeClr val="bg1"/>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grpSp>
        <p:grpSp>
          <p:nvGrpSpPr>
            <p:cNvPr id="160" name="Google Shape;189;p24"/>
            <p:cNvGrpSpPr/>
            <p:nvPr/>
          </p:nvGrpSpPr>
          <p:grpSpPr>
            <a:xfrm>
              <a:off x="6372405" y="817101"/>
              <a:ext cx="2924309" cy="2737473"/>
              <a:chOff x="3490737" y="1374053"/>
              <a:chExt cx="1423800" cy="1423800"/>
            </a:xfrm>
            <a:scene3d>
              <a:camera prst="perspectiveFront" fov="5100000">
                <a:rot lat="0" lon="2100000" rev="0"/>
              </a:camera>
              <a:lightRig rig="flood" dir="t">
                <a:rot lat="0" lon="0" rev="13800000"/>
              </a:lightRig>
            </a:scene3d>
          </p:grpSpPr>
          <p:sp>
            <p:nvSpPr>
              <p:cNvPr id="167" name="Google Shape;190;p24"/>
              <p:cNvSpPr/>
              <p:nvPr/>
            </p:nvSpPr>
            <p:spPr>
              <a:xfrm>
                <a:off x="3490737" y="1374053"/>
                <a:ext cx="1423800" cy="1423800"/>
              </a:xfrm>
              <a:prstGeom prst="ellipse">
                <a:avLst/>
              </a:prstGeom>
              <a:solidFill>
                <a:schemeClr val="accent2">
                  <a:lumMod val="40000"/>
                  <a:lumOff val="60000"/>
                </a:schemeClr>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endParaRPr sz="2500" spc="-150">
                  <a:solidFill>
                    <a:srgbClr val="00695C"/>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sp>
            <p:nvSpPr>
              <p:cNvPr id="168" name="Google Shape;191;p24"/>
              <p:cNvSpPr txBox="1"/>
              <p:nvPr/>
            </p:nvSpPr>
            <p:spPr>
              <a:xfrm>
                <a:off x="3718754" y="1613603"/>
                <a:ext cx="967800" cy="944700"/>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pPr algn="ctr"/>
                <a:r>
                  <a:rPr lang="vi-VN" sz="2500" spc="-150">
                    <a:latin typeface="Calibri" panose="020F0502020204030204" pitchFamily="34" charset="0"/>
                    <a:ea typeface="Calibri" panose="020F0502020204030204" pitchFamily="34" charset="0"/>
                    <a:cs typeface="Calibri" panose="020F0502020204030204" pitchFamily="34" charset="0"/>
                  </a:rPr>
                  <a:t>❶</a:t>
                </a:r>
                <a:r>
                  <a:rPr lang="vi-VN" sz="2500" spc="-150">
                    <a:latin typeface="NewCentury-Narrow" panose="020B0500000000000000" pitchFamily="34" charset="0"/>
                    <a:ea typeface="NewCentury-Narrow" panose="020B0500000000000000" pitchFamily="34" charset="0"/>
                    <a:cs typeface="NewCentury-Narrow" panose="020B0500000000000000" pitchFamily="34" charset="0"/>
                  </a:rPr>
                  <a:t>Tiếp </a:t>
                </a:r>
                <a:r>
                  <a:rPr lang="vi-VN" sz="2500" spc="-150" dirty="0">
                    <a:latin typeface="NewCentury-Narrow" panose="020B0500000000000000" pitchFamily="34" charset="0"/>
                    <a:ea typeface="NewCentury-Narrow" panose="020B0500000000000000" pitchFamily="34" charset="0"/>
                    <a:cs typeface="NewCentury-Narrow" panose="020B0500000000000000" pitchFamily="34" charset="0"/>
                  </a:rPr>
                  <a:t>cận theo nghĩa rộng, tổng hợp mọi phương thức sinh hoạt của con người</a:t>
                </a:r>
                <a:endParaRPr sz="2500" spc="-150" dirty="0">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grpSp>
        <p:grpSp>
          <p:nvGrpSpPr>
            <p:cNvPr id="161" name="Google Shape;192;p24"/>
            <p:cNvGrpSpPr/>
            <p:nvPr/>
          </p:nvGrpSpPr>
          <p:grpSpPr>
            <a:xfrm>
              <a:off x="5708941" y="3366389"/>
              <a:ext cx="2924309" cy="3028828"/>
              <a:chOff x="644203" y="3804734"/>
              <a:chExt cx="1498800" cy="1498800"/>
            </a:xfrm>
            <a:scene3d>
              <a:camera prst="perspectiveFront" fov="5100000">
                <a:rot lat="0" lon="2100000" rev="0"/>
              </a:camera>
              <a:lightRig rig="flood" dir="t">
                <a:rot lat="0" lon="0" rev="13800000"/>
              </a:lightRig>
            </a:scene3d>
          </p:grpSpPr>
          <p:sp>
            <p:nvSpPr>
              <p:cNvPr id="165" name="Google Shape;193;p24"/>
              <p:cNvSpPr/>
              <p:nvPr/>
            </p:nvSpPr>
            <p:spPr>
              <a:xfrm>
                <a:off x="644203" y="3804734"/>
                <a:ext cx="1498800" cy="1498800"/>
              </a:xfrm>
              <a:prstGeom prst="ellipse">
                <a:avLst/>
              </a:prstGeom>
              <a:solidFill>
                <a:srgbClr val="F1C232"/>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endParaRPr sz="2500">
                  <a:solidFill>
                    <a:srgbClr val="00695C"/>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sp>
            <p:nvSpPr>
              <p:cNvPr id="166" name="Google Shape;194;p24"/>
              <p:cNvSpPr txBox="1"/>
              <p:nvPr/>
            </p:nvSpPr>
            <p:spPr>
              <a:xfrm>
                <a:off x="856976" y="3995875"/>
                <a:ext cx="1073400" cy="944700"/>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pPr algn="ctr"/>
                <a:r>
                  <a:rPr lang="vi-VN" sz="2500">
                    <a:latin typeface="Calibri" panose="020F0502020204030204" pitchFamily="34" charset="0"/>
                    <a:ea typeface="Calibri" panose="020F0502020204030204" pitchFamily="34" charset="0"/>
                    <a:cs typeface="Calibri" panose="020F0502020204030204" pitchFamily="34" charset="0"/>
                  </a:rPr>
                  <a:t>❹</a:t>
                </a:r>
                <a:r>
                  <a:rPr lang="vi-VN" sz="2500">
                    <a:latin typeface="NewCentury-Narrow" panose="020B0500000000000000" pitchFamily="34" charset="0"/>
                    <a:ea typeface="NewCentury-Narrow" panose="020B0500000000000000" pitchFamily="34" charset="0"/>
                    <a:cs typeface="NewCentury-Narrow" panose="020B0500000000000000" pitchFamily="34" charset="0"/>
                  </a:rPr>
                  <a:t>Tiếp </a:t>
                </a:r>
                <a:r>
                  <a:rPr lang="vi-VN" sz="2500" dirty="0">
                    <a:latin typeface="NewCentury-Narrow" panose="020B0500000000000000" pitchFamily="34" charset="0"/>
                    <a:ea typeface="NewCentury-Narrow" panose="020B0500000000000000" pitchFamily="34" charset="0"/>
                    <a:cs typeface="NewCentury-Narrow" panose="020B0500000000000000" pitchFamily="34" charset="0"/>
                  </a:rPr>
                  <a:t>cận theo phương thức sử dụng công cụ sinh hoạt</a:t>
                </a:r>
                <a:endParaRPr sz="2500" dirty="0">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grpSp>
        <p:grpSp>
          <p:nvGrpSpPr>
            <p:cNvPr id="162" name="Google Shape;195;p24"/>
            <p:cNvGrpSpPr/>
            <p:nvPr/>
          </p:nvGrpSpPr>
          <p:grpSpPr>
            <a:xfrm>
              <a:off x="8992061" y="317454"/>
              <a:ext cx="3021426" cy="2987538"/>
              <a:chOff x="3490737" y="1374053"/>
              <a:chExt cx="1423800" cy="1423800"/>
            </a:xfrm>
            <a:scene3d>
              <a:camera prst="perspectiveFront" fov="5100000">
                <a:rot lat="0" lon="2100000" rev="0"/>
              </a:camera>
              <a:lightRig rig="flood" dir="t">
                <a:rot lat="0" lon="0" rev="13800000"/>
              </a:lightRig>
            </a:scene3d>
          </p:grpSpPr>
          <p:sp>
            <p:nvSpPr>
              <p:cNvPr id="163" name="Google Shape;196;p24"/>
              <p:cNvSpPr/>
              <p:nvPr/>
            </p:nvSpPr>
            <p:spPr>
              <a:xfrm>
                <a:off x="3490737" y="1374053"/>
                <a:ext cx="1423800" cy="1423800"/>
              </a:xfrm>
              <a:prstGeom prst="ellipse">
                <a:avLst/>
              </a:prstGeom>
              <a:solidFill>
                <a:srgbClr val="F1C232"/>
              </a:solid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endParaRPr sz="2500" spc="-150">
                  <a:solidFill>
                    <a:srgbClr val="00695C"/>
                  </a:solidFill>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sp>
            <p:nvSpPr>
              <p:cNvPr id="164" name="Google Shape;197;p24"/>
              <p:cNvSpPr txBox="1"/>
              <p:nvPr/>
            </p:nvSpPr>
            <p:spPr>
              <a:xfrm>
                <a:off x="3718754" y="1613603"/>
                <a:ext cx="967800" cy="944700"/>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spcFirstLastPara="1" wrap="square" lIns="121900" tIns="121900" rIns="121900" bIns="121900" anchor="ctr" anchorCtr="0">
                <a:noAutofit/>
              </a:bodyPr>
              <a:lstStyle/>
              <a:p>
                <a:pPr algn="ctr"/>
                <a:r>
                  <a:rPr lang="en-US" sz="2500" spc="-150">
                    <a:latin typeface="Calibri" panose="020F0502020204030204" pitchFamily="34" charset="0"/>
                    <a:ea typeface="Calibri" panose="020F0502020204030204" pitchFamily="34" charset="0"/>
                    <a:cs typeface="Calibri" panose="020F0502020204030204" pitchFamily="34" charset="0"/>
                  </a:rPr>
                  <a:t>❷</a:t>
                </a:r>
                <a:r>
                  <a:rPr lang="en-US" sz="2500" spc="-150">
                    <a:latin typeface="NewCentury-Narrow" panose="020B0500000000000000" pitchFamily="34" charset="0"/>
                    <a:ea typeface="NewCentury-Narrow" panose="020B0500000000000000" pitchFamily="34" charset="0"/>
                    <a:cs typeface="NewCentury-Narrow" panose="020B0500000000000000" pitchFamily="34" charset="0"/>
                  </a:rPr>
                  <a:t>Theo </a:t>
                </a:r>
                <a:r>
                  <a:rPr lang="en-US" sz="2500" spc="-150" dirty="0" err="1">
                    <a:latin typeface="NewCentury-Narrow" panose="020B0500000000000000" pitchFamily="34" charset="0"/>
                    <a:ea typeface="NewCentury-Narrow" panose="020B0500000000000000" pitchFamily="34" charset="0"/>
                    <a:cs typeface="NewCentury-Narrow" panose="020B0500000000000000" pitchFamily="34" charset="0"/>
                  </a:rPr>
                  <a:t>nghĩa</a:t>
                </a:r>
                <a:r>
                  <a:rPr lang="en-US" sz="2500" spc="-15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500" spc="-150" dirty="0" err="1">
                    <a:latin typeface="NewCentury-Narrow" panose="020B0500000000000000" pitchFamily="34" charset="0"/>
                    <a:ea typeface="NewCentury-Narrow" panose="020B0500000000000000" pitchFamily="34" charset="0"/>
                    <a:cs typeface="NewCentury-Narrow" panose="020B0500000000000000" pitchFamily="34" charset="0"/>
                  </a:rPr>
                  <a:t>hẹp</a:t>
                </a:r>
                <a:r>
                  <a:rPr lang="en-US" sz="2500" spc="-150" dirty="0">
                    <a:latin typeface="NewCentury-Narrow" panose="020B0500000000000000" pitchFamily="34" charset="0"/>
                    <a:ea typeface="NewCentury-Narrow" panose="020B0500000000000000" pitchFamily="34" charset="0"/>
                    <a:cs typeface="NewCentury-Narrow" panose="020B0500000000000000" pitchFamily="34" charset="0"/>
                  </a:rPr>
                  <a:t> là </a:t>
                </a:r>
                <a:r>
                  <a:rPr lang="vi-VN" sz="2500" spc="-150" dirty="0">
                    <a:latin typeface="NewCentury-Narrow" panose="020B0500000000000000" pitchFamily="34" charset="0"/>
                    <a:ea typeface="NewCentury-Narrow" panose="020B0500000000000000" pitchFamily="34" charset="0"/>
                    <a:cs typeface="NewCentury-Narrow" panose="020B0500000000000000" pitchFamily="34" charset="0"/>
                  </a:rPr>
                  <a:t>đời sống tinh thần của xã hội, thuộc kiến trúc thượng tầng</a:t>
                </a:r>
                <a:endParaRPr sz="2500" spc="-150" dirty="0">
                  <a:latin typeface="NewCentury-Narrow" panose="020B0500000000000000" pitchFamily="34" charset="0"/>
                  <a:ea typeface="NewCentury-Narrow" panose="020B0500000000000000" pitchFamily="34" charset="0"/>
                  <a:cs typeface="NewCentury-Narrow" panose="020B0500000000000000" pitchFamily="34" charset="0"/>
                  <a:sym typeface="Raleway Light"/>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29000"/>
          </a:schemeClr>
        </a:solidFill>
        <a:effectLst/>
      </p:bgPr>
    </p:bg>
    <p:spTree>
      <p:nvGrpSpPr>
        <p:cNvPr id="1" name="Shape 98"/>
        <p:cNvGrpSpPr/>
        <p:nvPr/>
      </p:nvGrpSpPr>
      <p:grpSpPr>
        <a:xfrm>
          <a:off x="0" y="0"/>
          <a:ext cx="0" cy="0"/>
          <a:chOff x="0" y="0"/>
          <a:chExt cx="0" cy="0"/>
        </a:xfrm>
      </p:grpSpPr>
      <p:sp>
        <p:nvSpPr>
          <p:cNvPr id="100" name="Google Shape;100;p17"/>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a:t>
            </a:fld>
            <a:endParaRPr/>
          </a:p>
        </p:txBody>
      </p:sp>
      <p:pic>
        <p:nvPicPr>
          <p:cNvPr id="5" name="Google Shape;192;p31">
            <a:extLst>
              <a:ext uri="{FF2B5EF4-FFF2-40B4-BE49-F238E27FC236}">
                <a16:creationId xmlns:a16="http://schemas.microsoft.com/office/drawing/2014/main" id="{F03E96F5-DB48-13DE-A293-BF468B69066D}"/>
              </a:ext>
            </a:extLst>
          </p:cNvPr>
          <p:cNvPicPr preferRelativeResize="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751" y="4219832"/>
            <a:ext cx="12185249" cy="3966518"/>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035D7479-CDDC-5080-41F2-141802EFB667}"/>
              </a:ext>
            </a:extLst>
          </p:cNvPr>
          <p:cNvSpPr txBox="1"/>
          <p:nvPr/>
        </p:nvSpPr>
        <p:spPr>
          <a:xfrm>
            <a:off x="2920318" y="4201894"/>
            <a:ext cx="6098058" cy="584775"/>
          </a:xfrm>
          <a:prstGeom prst="rect">
            <a:avLst/>
          </a:prstGeom>
          <a:noFill/>
        </p:spPr>
        <p:txBody>
          <a:bodyPr wrap="square">
            <a:spAutoFit/>
          </a:bodyPr>
          <a:lstStyle/>
          <a:p>
            <a:pPr algn="ctr"/>
            <a:r>
              <a:rPr lang="en-US" sz="3200">
                <a:solidFill>
                  <a:srgbClr val="002060"/>
                </a:solidFill>
                <a:latin typeface="NewCentury-Narrow" panose="020B0500000000000000" pitchFamily="34" charset="0"/>
                <a:ea typeface="NewCentury-Narrow" panose="020B0500000000000000" pitchFamily="34" charset="0"/>
                <a:cs typeface="NewCentury-Narrow" panose="020B0500000000000000" pitchFamily="34" charset="0"/>
              </a:rPr>
              <a:t>Định nghĩa văn hóa của Hồ Chí Minh</a:t>
            </a:r>
          </a:p>
        </p:txBody>
      </p:sp>
      <p:sp>
        <p:nvSpPr>
          <p:cNvPr id="8" name="Google Shape;99;p17"/>
          <p:cNvSpPr txBox="1">
            <a:spLocks/>
          </p:cNvSpPr>
          <p:nvPr/>
        </p:nvSpPr>
        <p:spPr>
          <a:xfrm>
            <a:off x="825843" y="271844"/>
            <a:ext cx="10515600" cy="3855908"/>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vi-VN">
                <a:solidFill>
                  <a:srgbClr val="264DCA"/>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 Vì lẽ sinh tồn cũng như mục đích của cuộc sống, loài người mới sáng tạo và phát minh ra ngôn ngữ, chữ viết, đạo đức, pháp luật, khoa học, tôn giáo, văn học, nghệ thuật, những công cụ cho sinh hoạt hàng ngày về mặc, ăn, ở và các phương thức sử dụng. Toàn bộ những sáng tạo và phát minh đó tức là văn hoá. Văn hoá là sự tổng hợp của mọi phương thức sinh hoạt cùng với biểu hiện của nó mà loài người đã sản sinh ra nhằm thích ứng những nhu cầu đời sống và đòi hỏi của sự sinh tồn”</a:t>
            </a:r>
            <a:endParaRPr lang="vi-VN" b="1" dirty="0">
              <a:solidFill>
                <a:srgbClr val="264DCA"/>
              </a:solidFill>
              <a:latin typeface="ZapfChancery-Medium" panose="00000400000000000000" pitchFamily="2" charset="0"/>
              <a:ea typeface="ZapfChancery-Medium" panose="00000400000000000000" pitchFamily="2" charset="0"/>
              <a:cs typeface="ZapfChancery-Medium" panose="00000400000000000000" pitchFamily="2" charset="0"/>
              <a:sym typeface="Lobs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9" name="Google Shape;529;p39"/>
          <p:cNvSpPr txBox="1"/>
          <p:nvPr/>
        </p:nvSpPr>
        <p:spPr>
          <a:xfrm>
            <a:off x="955863" y="3743784"/>
            <a:ext cx="2088400" cy="595200"/>
          </a:xfrm>
          <a:prstGeom prst="rect">
            <a:avLst/>
          </a:prstGeom>
          <a:noFill/>
          <a:ln>
            <a:noFill/>
          </a:ln>
        </p:spPr>
        <p:txBody>
          <a:bodyPr spcFirstLastPara="1" wrap="square" lIns="121900" tIns="121900" rIns="121900" bIns="121900" anchor="b" anchorCtr="0">
            <a:noAutofit/>
          </a:bodyPr>
          <a:lstStyle/>
          <a:p>
            <a:pPr algn="ctr"/>
            <a:endParaRPr sz="3200">
              <a:solidFill>
                <a:schemeClr val="dk1"/>
              </a:solidFill>
              <a:latin typeface="Times New Roman" panose="02020603050405020304" pitchFamily="18" charset="0"/>
              <a:ea typeface="DM Serif Display"/>
              <a:cs typeface="Times New Roman" panose="02020603050405020304" pitchFamily="18" charset="0"/>
              <a:sym typeface="DM Serif Display"/>
            </a:endParaRPr>
          </a:p>
        </p:txBody>
      </p:sp>
      <p:sp>
        <p:nvSpPr>
          <p:cNvPr id="532" name="Google Shape;532;p39"/>
          <p:cNvSpPr txBox="1"/>
          <p:nvPr/>
        </p:nvSpPr>
        <p:spPr>
          <a:xfrm>
            <a:off x="788815" y="3765550"/>
            <a:ext cx="11046800" cy="3114400"/>
          </a:xfrm>
          <a:prstGeom prst="rect">
            <a:avLst/>
          </a:prstGeom>
          <a:noFill/>
          <a:ln>
            <a:noFill/>
          </a:ln>
        </p:spPr>
        <p:txBody>
          <a:bodyPr spcFirstLastPara="1" wrap="square" lIns="121900" tIns="121900" rIns="121900" bIns="121900" anchor="t" anchorCtr="0">
            <a:noAutofit/>
          </a:bodyPr>
          <a:lstStyle/>
          <a:p>
            <a:endParaRPr sz="2400">
              <a:solidFill>
                <a:srgbClr val="5A3015"/>
              </a:solidFill>
              <a:latin typeface="Times New Roman" panose="02020603050405020304" pitchFamily="18" charset="0"/>
              <a:ea typeface="Lobster"/>
              <a:cs typeface="Times New Roman" panose="02020603050405020304" pitchFamily="18" charset="0"/>
              <a:sym typeface="Lobster"/>
            </a:endParaRPr>
          </a:p>
          <a:p>
            <a:pPr marL="609585"/>
            <a:endParaRPr sz="2267">
              <a:solidFill>
                <a:srgbClr val="5A3015"/>
              </a:solidFill>
              <a:latin typeface="Times New Roman" panose="02020603050405020304" pitchFamily="18" charset="0"/>
              <a:ea typeface="Lobster"/>
              <a:cs typeface="Times New Roman" panose="02020603050405020304" pitchFamily="18" charset="0"/>
              <a:sym typeface="Lobster"/>
            </a:endParaRPr>
          </a:p>
          <a:p>
            <a:pPr algn="ctr"/>
            <a:endParaRPr sz="2400">
              <a:solidFill>
                <a:schemeClr val="dk1"/>
              </a:solidFill>
              <a:latin typeface="Times New Roman" panose="02020603050405020304" pitchFamily="18" charset="0"/>
              <a:ea typeface="Overpass"/>
              <a:cs typeface="Times New Roman" panose="02020603050405020304" pitchFamily="18" charset="0"/>
              <a:sym typeface="Overpass"/>
            </a:endParaRPr>
          </a:p>
        </p:txBody>
      </p:sp>
      <p:sp>
        <p:nvSpPr>
          <p:cNvPr id="9" name="Google Shape;543;p40">
            <a:extLst>
              <a:ext uri="{FF2B5EF4-FFF2-40B4-BE49-F238E27FC236}">
                <a16:creationId xmlns:a16="http://schemas.microsoft.com/office/drawing/2014/main" id="{CB65D92E-8921-0E84-3338-DA54C44E9F81}"/>
              </a:ext>
            </a:extLst>
          </p:cNvPr>
          <p:cNvSpPr txBox="1">
            <a:spLocks/>
          </p:cNvSpPr>
          <p:nvPr/>
        </p:nvSpPr>
        <p:spPr>
          <a:xfrm>
            <a:off x="853258" y="584005"/>
            <a:ext cx="9373374" cy="75247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000000"/>
              </a:buClr>
            </a:pPr>
            <a:r>
              <a:rPr lang="en-US" sz="2533">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6.1.1. </a:t>
            </a:r>
            <a:r>
              <a:rPr lang="en-US" sz="2533"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Một số nhận thức chung về văn hoá và quan hệ giữa văn hoá với các lĩnh vực khác </a:t>
            </a:r>
            <a:endParaRPr lang="en-US" sz="2533"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pic>
        <p:nvPicPr>
          <p:cNvPr id="2" name="Picture 1" descr="C:\Users\QUOC HUY\Desktop\Logo_Đại_học_FPT.png">
            <a:extLst>
              <a:ext uri="{FF2B5EF4-FFF2-40B4-BE49-F238E27FC236}">
                <a16:creationId xmlns:a16="http://schemas.microsoft.com/office/drawing/2014/main" id="{425AE04B-6219-333E-942B-9F2FA7CE3A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 name="Google Shape;192;p31">
            <a:extLst>
              <a:ext uri="{FF2B5EF4-FFF2-40B4-BE49-F238E27FC236}">
                <a16:creationId xmlns:a16="http://schemas.microsoft.com/office/drawing/2014/main" id="{00F8A9F1-CCC1-E8F0-4649-DC37DD5C8AE3}"/>
              </a:ext>
            </a:extLst>
          </p:cNvPr>
          <p:cNvPicPr preferRelativeResize="0"/>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0" y="3009373"/>
            <a:ext cx="12173673" cy="5081309"/>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Group 3">
            <a:extLst>
              <a:ext uri="{FF2B5EF4-FFF2-40B4-BE49-F238E27FC236}">
                <a16:creationId xmlns:a16="http://schemas.microsoft.com/office/drawing/2014/main" id="{2F6F3399-4688-F9EA-744A-537E31094D66}"/>
              </a:ext>
            </a:extLst>
          </p:cNvPr>
          <p:cNvGrpSpPr/>
          <p:nvPr/>
        </p:nvGrpSpPr>
        <p:grpSpPr>
          <a:xfrm>
            <a:off x="1012607" y="1092713"/>
            <a:ext cx="10294239" cy="2170675"/>
            <a:chOff x="1012607" y="1463113"/>
            <a:chExt cx="10294239" cy="2170675"/>
          </a:xfrm>
          <a:solidFill>
            <a:schemeClr val="accent2">
              <a:lumMod val="75000"/>
              <a:alpha val="76000"/>
            </a:schemeClr>
          </a:solidFill>
        </p:grpSpPr>
        <p:cxnSp>
          <p:nvCxnSpPr>
            <p:cNvPr id="5" name="Google Shape;521;p39"/>
            <p:cNvCxnSpPr>
              <a:cxnSpLocks/>
              <a:stCxn id="10" idx="6"/>
              <a:endCxn id="11" idx="2"/>
            </p:cNvCxnSpPr>
            <p:nvPr/>
          </p:nvCxnSpPr>
          <p:spPr>
            <a:xfrm flipV="1">
              <a:off x="3119258" y="2543323"/>
              <a:ext cx="619717" cy="22"/>
            </a:xfrm>
            <a:prstGeom prst="straightConnector1">
              <a:avLst/>
            </a:prstGeom>
            <a:grpFill/>
            <a:ln w="34925" cap="flat" cmpd="sng">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cxnSp>
        <p:cxnSp>
          <p:nvCxnSpPr>
            <p:cNvPr id="6" name="Google Shape;524;p39"/>
            <p:cNvCxnSpPr>
              <a:cxnSpLocks/>
              <a:stCxn id="11" idx="6"/>
              <a:endCxn id="12" idx="2"/>
            </p:cNvCxnSpPr>
            <p:nvPr/>
          </p:nvCxnSpPr>
          <p:spPr>
            <a:xfrm>
              <a:off x="5785755" y="2543326"/>
              <a:ext cx="689940" cy="0"/>
            </a:xfrm>
            <a:prstGeom prst="straightConnector1">
              <a:avLst/>
            </a:prstGeom>
            <a:grpFill/>
            <a:ln w="34925" cap="flat" cmpd="sng">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cxnSp>
        <p:cxnSp>
          <p:nvCxnSpPr>
            <p:cNvPr id="7" name="Google Shape;526;p39"/>
            <p:cNvCxnSpPr>
              <a:cxnSpLocks/>
            </p:cNvCxnSpPr>
            <p:nvPr/>
          </p:nvCxnSpPr>
          <p:spPr>
            <a:xfrm>
              <a:off x="8470085" y="2705376"/>
              <a:ext cx="689901" cy="0"/>
            </a:xfrm>
            <a:prstGeom prst="straightConnector1">
              <a:avLst/>
            </a:prstGeom>
            <a:grpFill/>
            <a:ln w="34925" cap="flat" cmpd="sng">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cxnSp>
        <p:sp>
          <p:nvSpPr>
            <p:cNvPr id="10" name="Google Shape;522;p39"/>
            <p:cNvSpPr/>
            <p:nvPr/>
          </p:nvSpPr>
          <p:spPr>
            <a:xfrm>
              <a:off x="1012607" y="1463129"/>
              <a:ext cx="2160428" cy="2160426"/>
            </a:xfrm>
            <a:prstGeom prst="ellipse">
              <a:avLst/>
            </a:prstGeom>
            <a:grpFill/>
            <a:ln w="34925" cap="flat" cmpd="sng">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spcFirstLastPara="1" wrap="square" lIns="121900" tIns="121900" rIns="121900" bIns="121900" anchor="ctr" anchorCtr="0">
              <a:noAutofit/>
            </a:bodyPr>
            <a:lstStyle/>
            <a:p>
              <a:endParaRPr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Google Shape;523;p39"/>
            <p:cNvSpPr/>
            <p:nvPr/>
          </p:nvSpPr>
          <p:spPr>
            <a:xfrm>
              <a:off x="3685198" y="1463113"/>
              <a:ext cx="2160428" cy="2160426"/>
            </a:xfrm>
            <a:prstGeom prst="ellipse">
              <a:avLst/>
            </a:prstGeom>
            <a:grpFill/>
            <a:ln w="34925" cap="flat" cmpd="sng">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spcFirstLastPara="1" wrap="square" lIns="121900" tIns="121900" rIns="121900" bIns="121900" anchor="ctr" anchorCtr="0">
              <a:noAutofit/>
            </a:bodyPr>
            <a:lstStyle/>
            <a:p>
              <a:endParaRPr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Google Shape;525;p39"/>
            <p:cNvSpPr/>
            <p:nvPr/>
          </p:nvSpPr>
          <p:spPr>
            <a:xfrm>
              <a:off x="6415824" y="1463113"/>
              <a:ext cx="2160428" cy="2160426"/>
            </a:xfrm>
            <a:prstGeom prst="ellipse">
              <a:avLst/>
            </a:prstGeom>
            <a:grpFill/>
            <a:ln w="34925" cap="flat" cmpd="sng">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spcFirstLastPara="1" wrap="square" lIns="121900" tIns="121900" rIns="121900" bIns="121900" anchor="ctr" anchorCtr="0">
              <a:noAutofit/>
            </a:bodyPr>
            <a:lstStyle/>
            <a:p>
              <a:endParaRPr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 name="Google Shape;527;p39"/>
            <p:cNvSpPr/>
            <p:nvPr/>
          </p:nvSpPr>
          <p:spPr>
            <a:xfrm>
              <a:off x="9146418" y="1473362"/>
              <a:ext cx="2160428" cy="2160426"/>
            </a:xfrm>
            <a:prstGeom prst="ellipse">
              <a:avLst/>
            </a:prstGeom>
            <a:grpFill/>
            <a:ln w="34925" cap="flat" cmpd="sng">
              <a:solidFill>
                <a:srgbClr val="FFFFFF"/>
              </a:solidFill>
              <a:prstDash val="solid"/>
              <a:round/>
              <a:headEnd type="none" w="sm" len="sm"/>
              <a:tailEnd type="none" w="sm" len="sm"/>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spcFirstLastPara="1" wrap="square" lIns="121900" tIns="121900" rIns="121900" bIns="121900" anchor="ctr" anchorCtr="0">
              <a:noAutofit/>
            </a:bodyPr>
            <a:lstStyle/>
            <a:p>
              <a:endParaRPr sz="2400">
                <a:latin typeface="NewCentury-Narrow" panose="020B0500000000000000" pitchFamily="34" charset="0"/>
                <a:ea typeface="NewCentury-Narrow" panose="020B0500000000000000" pitchFamily="34" charset="0"/>
                <a:cs typeface="NewCentury-Narrow" panose="020B0500000000000000" pitchFamily="34" charset="0"/>
              </a:endParaRPr>
            </a:p>
          </p:txBody>
        </p:sp>
      </p:grpSp>
      <p:sp>
        <p:nvSpPr>
          <p:cNvPr id="14" name="Google Shape;528;p39"/>
          <p:cNvSpPr txBox="1"/>
          <p:nvPr/>
        </p:nvSpPr>
        <p:spPr>
          <a:xfrm>
            <a:off x="1563821" y="2048698"/>
            <a:ext cx="1058000" cy="428000"/>
          </a:xfrm>
          <a:prstGeom prst="rect">
            <a:avLst/>
          </a:prstGeom>
          <a:noFill/>
          <a:ln>
            <a:noFill/>
          </a:ln>
        </p:spPr>
        <p:txBody>
          <a:bodyPr spcFirstLastPara="1" wrap="square" lIns="121900" tIns="121900" rIns="121900" bIns="121900" anchor="ctr" anchorCtr="0">
            <a:noAutofit/>
          </a:bodyPr>
          <a:lstStyle/>
          <a:p>
            <a:pPr algn="ctr">
              <a:buClr>
                <a:srgbClr val="000000"/>
              </a:buClr>
            </a:pPr>
            <a:r>
              <a:rPr lang="fr" sz="2400" b="1" dirty="0">
                <a:solidFill>
                  <a:srgbClr val="FFFF00"/>
                </a:solidFill>
                <a:latin typeface="Times New Roman" panose="02020603050405020304" pitchFamily="18" charset="0"/>
                <a:ea typeface="Lobster"/>
                <a:cs typeface="Times New Roman" panose="02020603050405020304" pitchFamily="18" charset="0"/>
                <a:sym typeface="Lobster"/>
              </a:rPr>
              <a:t>Văn hóa</a:t>
            </a:r>
            <a:endParaRPr sz="2133" b="1" dirty="0">
              <a:solidFill>
                <a:srgbClr val="FFFF00"/>
              </a:solidFill>
              <a:latin typeface="Times New Roman" panose="02020603050405020304" pitchFamily="18" charset="0"/>
              <a:ea typeface="Overpass"/>
              <a:cs typeface="Times New Roman" panose="02020603050405020304" pitchFamily="18" charset="0"/>
              <a:sym typeface="Overpass"/>
            </a:endParaRPr>
          </a:p>
        </p:txBody>
      </p:sp>
      <p:sp>
        <p:nvSpPr>
          <p:cNvPr id="15" name="Google Shape;530;p39"/>
          <p:cNvSpPr txBox="1"/>
          <p:nvPr/>
        </p:nvSpPr>
        <p:spPr>
          <a:xfrm>
            <a:off x="4109013" y="2207651"/>
            <a:ext cx="1185399" cy="480225"/>
          </a:xfrm>
          <a:prstGeom prst="rect">
            <a:avLst/>
          </a:prstGeom>
          <a:noFill/>
          <a:ln>
            <a:noFill/>
          </a:ln>
        </p:spPr>
        <p:txBody>
          <a:bodyPr spcFirstLastPara="1" wrap="square" lIns="121900" tIns="121900" rIns="121900" bIns="121900" anchor="ctr" anchorCtr="0">
            <a:noAutofit/>
          </a:bodyPr>
          <a:lstStyle/>
          <a:p>
            <a:pPr algn="ctr">
              <a:buClr>
                <a:srgbClr val="000000"/>
              </a:buClr>
            </a:pPr>
            <a:r>
              <a:rPr lang="fr" sz="2400" b="1">
                <a:solidFill>
                  <a:srgbClr val="FFFF00"/>
                </a:solidFill>
                <a:latin typeface="Times New Roman" panose="02020603050405020304" pitchFamily="18" charset="0"/>
                <a:ea typeface="Lobster"/>
                <a:cs typeface="Times New Roman" panose="02020603050405020304" pitchFamily="18" charset="0"/>
                <a:sym typeface="Lobster"/>
              </a:rPr>
              <a:t>Chính trị</a:t>
            </a:r>
            <a:endParaRPr sz="2400" b="1">
              <a:solidFill>
                <a:srgbClr val="FFFF00"/>
              </a:solidFill>
              <a:latin typeface="Times New Roman" panose="02020603050405020304" pitchFamily="18" charset="0"/>
              <a:ea typeface="Lobster"/>
              <a:cs typeface="Times New Roman" panose="02020603050405020304" pitchFamily="18" charset="0"/>
              <a:sym typeface="Lobster"/>
            </a:endParaRPr>
          </a:p>
          <a:p>
            <a:pPr algn="ctr"/>
            <a:endParaRPr sz="2133" b="1">
              <a:solidFill>
                <a:srgbClr val="FFFF00"/>
              </a:solidFill>
              <a:latin typeface="Times New Roman" panose="02020603050405020304" pitchFamily="18" charset="0"/>
              <a:ea typeface="Overpass"/>
              <a:cs typeface="Times New Roman" panose="02020603050405020304" pitchFamily="18" charset="0"/>
              <a:sym typeface="Overpass"/>
            </a:endParaRPr>
          </a:p>
        </p:txBody>
      </p:sp>
      <p:sp>
        <p:nvSpPr>
          <p:cNvPr id="16" name="Google Shape;531;p39"/>
          <p:cNvSpPr txBox="1"/>
          <p:nvPr/>
        </p:nvSpPr>
        <p:spPr>
          <a:xfrm>
            <a:off x="6967038" y="2259876"/>
            <a:ext cx="1058000" cy="428000"/>
          </a:xfrm>
          <a:prstGeom prst="rect">
            <a:avLst/>
          </a:prstGeom>
          <a:noFill/>
          <a:ln>
            <a:noFill/>
          </a:ln>
        </p:spPr>
        <p:txBody>
          <a:bodyPr spcFirstLastPara="1" wrap="square" lIns="121900" tIns="121900" rIns="121900" bIns="121900" anchor="ctr" anchorCtr="0">
            <a:noAutofit/>
          </a:bodyPr>
          <a:lstStyle/>
          <a:p>
            <a:pPr algn="ctr">
              <a:buClr>
                <a:srgbClr val="000000"/>
              </a:buClr>
            </a:pPr>
            <a:r>
              <a:rPr lang="fr" sz="2400" b="1">
                <a:solidFill>
                  <a:srgbClr val="FFFF00"/>
                </a:solidFill>
                <a:latin typeface="Times New Roman" panose="02020603050405020304" pitchFamily="18" charset="0"/>
                <a:ea typeface="Lobster"/>
                <a:cs typeface="Times New Roman" panose="02020603050405020304" pitchFamily="18" charset="0"/>
                <a:sym typeface="Lobster"/>
              </a:rPr>
              <a:t>Kinh tế</a:t>
            </a:r>
            <a:endParaRPr sz="2400" b="1">
              <a:solidFill>
                <a:srgbClr val="FFFF00"/>
              </a:solidFill>
              <a:latin typeface="Times New Roman" panose="02020603050405020304" pitchFamily="18" charset="0"/>
              <a:ea typeface="Lobster"/>
              <a:cs typeface="Times New Roman" panose="02020603050405020304" pitchFamily="18" charset="0"/>
              <a:sym typeface="Lobster"/>
            </a:endParaRPr>
          </a:p>
          <a:p>
            <a:pPr algn="ctr"/>
            <a:endParaRPr sz="2133" b="1">
              <a:solidFill>
                <a:srgbClr val="FFFF00"/>
              </a:solidFill>
              <a:latin typeface="Times New Roman" panose="02020603050405020304" pitchFamily="18" charset="0"/>
              <a:ea typeface="Overpass"/>
              <a:cs typeface="Times New Roman" panose="02020603050405020304" pitchFamily="18" charset="0"/>
              <a:sym typeface="Overpass"/>
            </a:endParaRPr>
          </a:p>
        </p:txBody>
      </p:sp>
      <p:sp>
        <p:nvSpPr>
          <p:cNvPr id="17" name="Google Shape;533;p39"/>
          <p:cNvSpPr txBox="1"/>
          <p:nvPr/>
        </p:nvSpPr>
        <p:spPr>
          <a:xfrm>
            <a:off x="9697632" y="2259876"/>
            <a:ext cx="1058000" cy="428000"/>
          </a:xfrm>
          <a:prstGeom prst="rect">
            <a:avLst/>
          </a:prstGeom>
          <a:noFill/>
          <a:ln>
            <a:noFill/>
          </a:ln>
        </p:spPr>
        <p:txBody>
          <a:bodyPr spcFirstLastPara="1" wrap="square" lIns="121900" tIns="121900" rIns="121900" bIns="121900" anchor="ctr" anchorCtr="0">
            <a:noAutofit/>
          </a:bodyPr>
          <a:lstStyle/>
          <a:p>
            <a:pPr algn="ctr">
              <a:buClr>
                <a:srgbClr val="000000"/>
              </a:buClr>
            </a:pPr>
            <a:r>
              <a:rPr lang="fr" sz="2400" b="1">
                <a:solidFill>
                  <a:srgbClr val="FFFF00"/>
                </a:solidFill>
                <a:latin typeface="Times New Roman" panose="02020603050405020304" pitchFamily="18" charset="0"/>
                <a:ea typeface="Lobster"/>
                <a:cs typeface="Times New Roman" panose="02020603050405020304" pitchFamily="18" charset="0"/>
                <a:sym typeface="Lobster"/>
              </a:rPr>
              <a:t>Xã hội</a:t>
            </a:r>
            <a:endParaRPr sz="2400" b="1">
              <a:solidFill>
                <a:srgbClr val="FFFF00"/>
              </a:solidFill>
              <a:latin typeface="Times New Roman" panose="02020603050405020304" pitchFamily="18" charset="0"/>
              <a:ea typeface="Lobster"/>
              <a:cs typeface="Times New Roman" panose="02020603050405020304" pitchFamily="18" charset="0"/>
              <a:sym typeface="Lobster"/>
            </a:endParaRPr>
          </a:p>
          <a:p>
            <a:pPr algn="ctr"/>
            <a:endParaRPr sz="2133" b="1">
              <a:solidFill>
                <a:srgbClr val="FFFF00"/>
              </a:solidFill>
              <a:latin typeface="Times New Roman" panose="02020603050405020304" pitchFamily="18" charset="0"/>
              <a:ea typeface="Overpass"/>
              <a:cs typeface="Times New Roman" panose="02020603050405020304" pitchFamily="18" charset="0"/>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0"/>
          <p:cNvSpPr txBox="1">
            <a:spLocks noGrp="1"/>
          </p:cNvSpPr>
          <p:nvPr>
            <p:ph type="subTitle" idx="4294967295"/>
          </p:nvPr>
        </p:nvSpPr>
        <p:spPr>
          <a:xfrm>
            <a:off x="836271" y="288489"/>
            <a:ext cx="9303152" cy="615513"/>
          </a:xfrm>
          <a:prstGeom prst="rect">
            <a:avLst/>
          </a:prstGeom>
        </p:spPr>
        <p:txBody>
          <a:bodyPr spcFirstLastPara="1" vert="horz" wrap="square" lIns="121900" tIns="121900" rIns="121900" bIns="121900" rtlCol="0" anchor="ctr" anchorCtr="0">
            <a:noAutofit/>
          </a:bodyPr>
          <a:lstStyle/>
          <a:p>
            <a:pPr marL="0" indent="0">
              <a:buNone/>
            </a:pPr>
            <a:r>
              <a:rPr lang="fr"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Quan </a:t>
            </a:r>
            <a:r>
              <a:rPr lang="fr"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điểm của Hồ Chí Minh </a:t>
            </a:r>
            <a:r>
              <a:rPr lang="fr"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về quan hệ giữa văn hóa với các lĩnh </a:t>
            </a:r>
            <a:r>
              <a:rPr lang="fr"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vực khác</a:t>
            </a:r>
            <a:endParaRPr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3" name="TextBox 2">
            <a:extLst>
              <a:ext uri="{FF2B5EF4-FFF2-40B4-BE49-F238E27FC236}">
                <a16:creationId xmlns:a16="http://schemas.microsoft.com/office/drawing/2014/main" id="{71CACB3C-0CED-E71B-3A03-3E63BD987DD7}"/>
              </a:ext>
            </a:extLst>
          </p:cNvPr>
          <p:cNvSpPr txBox="1"/>
          <p:nvPr/>
        </p:nvSpPr>
        <p:spPr>
          <a:xfrm>
            <a:off x="361697" y="965084"/>
            <a:ext cx="6999789" cy="1077218"/>
          </a:xfrm>
          <a:prstGeom prst="rect">
            <a:avLst/>
          </a:prstGeom>
          <a:noFill/>
        </p:spPr>
        <p:txBody>
          <a:bodyPr wrap="square">
            <a:spAutoFit/>
          </a:bodyPr>
          <a:lstStyle/>
          <a:p>
            <a:pPr marL="8466">
              <a:buClr>
                <a:srgbClr val="000000"/>
              </a:buClr>
              <a:buSzPts val="1700"/>
            </a:pPr>
            <a:r>
              <a:rPr lang="fr" sz="16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fr"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chính trị</a:t>
            </a:r>
            <a:endParaRPr lang="fr" sz="1600" i="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1600" i="1">
              <a:latin typeface="NewCentury-Narrow" panose="020B0500000000000000" pitchFamily="34" charset="0"/>
              <a:ea typeface="NewCentury-Narrow" panose="020B0500000000000000" pitchFamily="34" charset="0"/>
              <a:cs typeface="NewCentury-Narrow" panose="020B0500000000000000" pitchFamily="34" charset="0"/>
              <a:sym typeface="Arial"/>
            </a:endParaRPr>
          </a:p>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1600">
              <a:latin typeface="NewCentury-Narrow" panose="020B0500000000000000" pitchFamily="34" charset="0"/>
              <a:ea typeface="NewCentury-Narrow" panose="020B0500000000000000" pitchFamily="34" charset="0"/>
              <a:cs typeface="NewCentury-Narrow" panose="020B0500000000000000" pitchFamily="34" charset="0"/>
              <a:sym typeface="Arial"/>
            </a:endParaRPr>
          </a:p>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Giữ gìn bản sắc dân tộc văn hóa dân tộc, tiếp thu văn hóa nhân loại</a:t>
            </a:r>
          </a:p>
        </p:txBody>
      </p:sp>
      <p:cxnSp>
        <p:nvCxnSpPr>
          <p:cNvPr id="7" name="Straight Connector 6">
            <a:extLst>
              <a:ext uri="{FF2B5EF4-FFF2-40B4-BE49-F238E27FC236}">
                <a16:creationId xmlns:a16="http://schemas.microsoft.com/office/drawing/2014/main" id="{C45A07CD-5887-B455-AA2E-FFC8F9E88C18}"/>
              </a:ext>
            </a:extLst>
          </p:cNvPr>
          <p:cNvCxnSpPr/>
          <p:nvPr/>
        </p:nvCxnSpPr>
        <p:spPr>
          <a:xfrm>
            <a:off x="451411" y="2095016"/>
            <a:ext cx="96995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descr="C:\Users\QUOC HUY\Desktop\Logo_Đại_học_FPT.png">
            <a:extLst>
              <a:ext uri="{FF2B5EF4-FFF2-40B4-BE49-F238E27FC236}">
                <a16:creationId xmlns:a16="http://schemas.microsoft.com/office/drawing/2014/main" id="{31FFAA08-DEB5-1AB1-A649-D6873C48FB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92;p31">
            <a:extLst>
              <a:ext uri="{FF2B5EF4-FFF2-40B4-BE49-F238E27FC236}">
                <a16:creationId xmlns:a16="http://schemas.microsoft.com/office/drawing/2014/main" id="{43B9B282-420F-8F64-39E3-D082AE7D7125}"/>
              </a:ext>
            </a:extLst>
          </p:cNvPr>
          <p:cNvPicPr preferRelativeResize="0"/>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1097" y="2218241"/>
            <a:ext cx="12169805" cy="463448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Google Shape;548;p40"/>
          <p:cNvSpPr txBox="1"/>
          <p:nvPr/>
        </p:nvSpPr>
        <p:spPr>
          <a:xfrm>
            <a:off x="2204096" y="2570372"/>
            <a:ext cx="8061600" cy="615513"/>
          </a:xfrm>
          <a:prstGeom prst="rect">
            <a:avLst/>
          </a:prstGeom>
          <a:noFill/>
          <a:ln>
            <a:noFill/>
          </a:ln>
        </p:spPr>
        <p:txBody>
          <a:bodyPr spcFirstLastPara="1" wrap="square" lIns="121900" tIns="121900" rIns="121900" bIns="121900" anchor="t" anchorCtr="0">
            <a:spAutoFit/>
          </a:bodyPr>
          <a:lstStyle/>
          <a:p>
            <a:pPr algn="ctr">
              <a:buClr>
                <a:srgbClr val="000000"/>
              </a:buClr>
            </a:pPr>
            <a:r>
              <a:rPr lang="en-US"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a:t>
            </a:r>
            <a:r>
              <a:rPr lang="fr"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rong quan hệ với chính trị</a:t>
            </a:r>
            <a:endParaRPr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Overpass"/>
            </a:endParaRPr>
          </a:p>
        </p:txBody>
      </p:sp>
      <p:sp>
        <p:nvSpPr>
          <p:cNvPr id="13" name="TextBox 12">
            <a:extLst>
              <a:ext uri="{FF2B5EF4-FFF2-40B4-BE49-F238E27FC236}">
                <a16:creationId xmlns:a16="http://schemas.microsoft.com/office/drawing/2014/main" id="{EFD3A8F8-FE9C-84AC-EF5E-42E3BF8F4D6D}"/>
              </a:ext>
            </a:extLst>
          </p:cNvPr>
          <p:cNvSpPr txBox="1"/>
          <p:nvPr/>
        </p:nvSpPr>
        <p:spPr>
          <a:xfrm>
            <a:off x="2511707" y="3185925"/>
            <a:ext cx="7753990" cy="1200329"/>
          </a:xfrm>
          <a:prstGeom prst="rect">
            <a:avLst/>
          </a:prstGeom>
          <a:noFill/>
        </p:spPr>
        <p:txBody>
          <a:bodyPr wrap="square">
            <a:spAutoFit/>
          </a:bodyPr>
          <a:lstStyle/>
          <a:p>
            <a:pPr marL="0" indent="0">
              <a:buNone/>
            </a:pPr>
            <a:r>
              <a:rPr lang="vi-VN"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Chính trị, xã hội có được giải phóng thì văn hóa mới được giải phóng. </a:t>
            </a:r>
            <a:r>
              <a:rPr lang="en-US"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a:t>
            </a:r>
            <a:r>
              <a:rPr lang="vi-VN"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hính trị giải phóng mở đường cho văn hóa phát triển</a:t>
            </a:r>
            <a:br>
              <a:rPr lang="vi-VN"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br>
            <a:endParaRPr lang="vi-VN" sz="2400"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graphicFrame>
        <p:nvGraphicFramePr>
          <p:cNvPr id="14" name="Diagram 13">
            <a:extLst>
              <a:ext uri="{FF2B5EF4-FFF2-40B4-BE49-F238E27FC236}">
                <a16:creationId xmlns:a16="http://schemas.microsoft.com/office/drawing/2014/main" id="{67972C3A-B71B-1779-7289-ACAF419D1E91}"/>
              </a:ext>
            </a:extLst>
          </p:cNvPr>
          <p:cNvGraphicFramePr/>
          <p:nvPr>
            <p:extLst>
              <p:ext uri="{D42A27DB-BD31-4B8C-83A1-F6EECF244321}">
                <p14:modId xmlns:p14="http://schemas.microsoft.com/office/powerpoint/2010/main" val="963377749"/>
              </p:ext>
            </p:extLst>
          </p:nvPr>
        </p:nvGraphicFramePr>
        <p:xfrm>
          <a:off x="1435261" y="4062717"/>
          <a:ext cx="9479665" cy="232650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Graphic spid="1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grpSp>
        <p:nvGrpSpPr>
          <p:cNvPr id="7" name="Group 6">
            <a:extLst>
              <a:ext uri="{FF2B5EF4-FFF2-40B4-BE49-F238E27FC236}">
                <a16:creationId xmlns:a16="http://schemas.microsoft.com/office/drawing/2014/main" id="{CB9C50C1-154A-FE3A-EAB8-2EA4A142D2FA}"/>
              </a:ext>
            </a:extLst>
          </p:cNvPr>
          <p:cNvGrpSpPr/>
          <p:nvPr/>
        </p:nvGrpSpPr>
        <p:grpSpPr>
          <a:xfrm>
            <a:off x="532438" y="296334"/>
            <a:ext cx="10061292" cy="1714471"/>
            <a:chOff x="474564" y="392119"/>
            <a:chExt cx="10061292" cy="1714471"/>
          </a:xfrm>
        </p:grpSpPr>
        <p:sp>
          <p:nvSpPr>
            <p:cNvPr id="2" name="Google Shape;542;p40">
              <a:extLst>
                <a:ext uri="{FF2B5EF4-FFF2-40B4-BE49-F238E27FC236}">
                  <a16:creationId xmlns:a16="http://schemas.microsoft.com/office/drawing/2014/main" id="{38F0304B-915E-ACD3-9A94-E87947A8073E}"/>
                </a:ext>
              </a:extLst>
            </p:cNvPr>
            <p:cNvSpPr txBox="1">
              <a:spLocks/>
            </p:cNvSpPr>
            <p:nvPr/>
          </p:nvSpPr>
          <p:spPr>
            <a:xfrm>
              <a:off x="836271" y="392119"/>
              <a:ext cx="9699585" cy="615513"/>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Quan điểm của Hồ Chí Minh về quan hệ giữa văn hóa với các lĩnh vực khác</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3" name="TextBox 2">
              <a:extLst>
                <a:ext uri="{FF2B5EF4-FFF2-40B4-BE49-F238E27FC236}">
                  <a16:creationId xmlns:a16="http://schemas.microsoft.com/office/drawing/2014/main" id="{1E16D977-9ACB-722E-F131-0D3F543B4DC7}"/>
                </a:ext>
              </a:extLst>
            </p:cNvPr>
            <p:cNvSpPr txBox="1"/>
            <p:nvPr/>
          </p:nvSpPr>
          <p:spPr>
            <a:xfrm>
              <a:off x="474564" y="965044"/>
              <a:ext cx="6999789" cy="1077218"/>
            </a:xfrm>
            <a:prstGeom prst="rect">
              <a:avLst/>
            </a:prstGeom>
            <a:noFill/>
          </p:spPr>
          <p:txBody>
            <a:bodyPr wrap="square">
              <a:spAutoFit/>
            </a:bodyPr>
            <a:lstStyle/>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fr"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chính trị</a:t>
              </a:r>
              <a:endParaRPr lang="fr" sz="1600" i="1">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8466">
                <a:buClr>
                  <a:srgbClr val="000000"/>
                </a:buClr>
                <a:buSzPts val="1700"/>
              </a:pPr>
              <a:r>
                <a:rPr lang="fr" sz="16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1600" i="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1600">
                <a:latin typeface="NewCentury-Narrow" panose="020B0500000000000000" pitchFamily="34" charset="0"/>
                <a:ea typeface="NewCentury-Narrow" panose="020B0500000000000000" pitchFamily="34" charset="0"/>
                <a:cs typeface="NewCentury-Narrow" panose="020B0500000000000000" pitchFamily="34" charset="0"/>
                <a:sym typeface="Arial"/>
              </a:endParaRPr>
            </a:p>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Giữ gìn bản sắc dân tộc văn hóa dân tộc, tiếp thu văn hóa nhân loại</a:t>
              </a:r>
            </a:p>
          </p:txBody>
        </p:sp>
        <p:cxnSp>
          <p:nvCxnSpPr>
            <p:cNvPr id="4" name="Straight Connector 3">
              <a:extLst>
                <a:ext uri="{FF2B5EF4-FFF2-40B4-BE49-F238E27FC236}">
                  <a16:creationId xmlns:a16="http://schemas.microsoft.com/office/drawing/2014/main" id="{0F4BC983-E675-6E43-630A-A190931E2485}"/>
                </a:ext>
              </a:extLst>
            </p:cNvPr>
            <p:cNvCxnSpPr/>
            <p:nvPr/>
          </p:nvCxnSpPr>
          <p:spPr>
            <a:xfrm>
              <a:off x="474564" y="2106590"/>
              <a:ext cx="96995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Picture 8" descr="C:\Users\QUOC HUY\Desktop\Logo_Đại_học_FPT.png">
            <a:extLst>
              <a:ext uri="{FF2B5EF4-FFF2-40B4-BE49-F238E27FC236}">
                <a16:creationId xmlns:a16="http://schemas.microsoft.com/office/drawing/2014/main" id="{E478039B-22E1-DA01-7D29-CD497EF9DF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2" name="Google Shape;192;p31">
            <a:extLst>
              <a:ext uri="{FF2B5EF4-FFF2-40B4-BE49-F238E27FC236}">
                <a16:creationId xmlns:a16="http://schemas.microsoft.com/office/drawing/2014/main" id="{8F0AC14B-1204-926C-E675-F56B5BC72157}"/>
              </a:ext>
            </a:extLst>
          </p:cNvPr>
          <p:cNvPicPr preferRelativeResize="0"/>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1575" y="2106591"/>
            <a:ext cx="12162577" cy="478034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3" name="Google Shape;553;p41"/>
          <p:cNvSpPr txBox="1">
            <a:spLocks/>
          </p:cNvSpPr>
          <p:nvPr/>
        </p:nvSpPr>
        <p:spPr>
          <a:xfrm>
            <a:off x="1539433" y="3276408"/>
            <a:ext cx="9565595" cy="1665982"/>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Phải chú trọng xây dựng kinh tế, xây dựng cơ sở hạ tầng để có điều kiện xây dựng và phát triển văn hóa</a:t>
            </a:r>
            <a:endParaRPr lang="vi-VN" sz="2400"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14" name="TextBox 13">
            <a:extLst>
              <a:ext uri="{FF2B5EF4-FFF2-40B4-BE49-F238E27FC236}">
                <a16:creationId xmlns:a16="http://schemas.microsoft.com/office/drawing/2014/main" id="{180F1B56-CDE4-CD62-0122-6FCCA3EC2FE4}"/>
              </a:ext>
            </a:extLst>
          </p:cNvPr>
          <p:cNvSpPr txBox="1"/>
          <p:nvPr/>
        </p:nvSpPr>
        <p:spPr>
          <a:xfrm>
            <a:off x="3275195" y="2657815"/>
            <a:ext cx="6094070" cy="461665"/>
          </a:xfrm>
          <a:prstGeom prst="rect">
            <a:avLst/>
          </a:prstGeom>
          <a:noFill/>
        </p:spPr>
        <p:txBody>
          <a:bodyPr wrap="square">
            <a:spAutoFit/>
          </a:bodyPr>
          <a:lstStyle/>
          <a:p>
            <a:pPr marL="8466" indent="0" algn="ctr">
              <a:buClr>
                <a:srgbClr val="000000"/>
              </a:buClr>
              <a:buSzPts val="1700"/>
              <a:buNone/>
            </a:pPr>
            <a:r>
              <a:rPr lang="en-US"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2400" b="1"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graphicFrame>
        <p:nvGraphicFramePr>
          <p:cNvPr id="15" name="Diagram 14">
            <a:extLst>
              <a:ext uri="{FF2B5EF4-FFF2-40B4-BE49-F238E27FC236}">
                <a16:creationId xmlns:a16="http://schemas.microsoft.com/office/drawing/2014/main" id="{AA135EB1-A003-E40C-DB7C-94351FBDA24F}"/>
              </a:ext>
            </a:extLst>
          </p:cNvPr>
          <p:cNvGraphicFramePr/>
          <p:nvPr>
            <p:extLst>
              <p:ext uri="{D42A27DB-BD31-4B8C-83A1-F6EECF244321}">
                <p14:modId xmlns:p14="http://schemas.microsoft.com/office/powerpoint/2010/main" val="4043565750"/>
              </p:ext>
            </p:extLst>
          </p:nvPr>
        </p:nvGraphicFramePr>
        <p:xfrm>
          <a:off x="1435261" y="4062717"/>
          <a:ext cx="9479665" cy="232650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Graphic spid="1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pSp>
        <p:nvGrpSpPr>
          <p:cNvPr id="9" name="Group 8">
            <a:extLst>
              <a:ext uri="{FF2B5EF4-FFF2-40B4-BE49-F238E27FC236}">
                <a16:creationId xmlns:a16="http://schemas.microsoft.com/office/drawing/2014/main" id="{88D585D5-730D-C92A-A3BE-20A647ED5CEA}"/>
              </a:ext>
            </a:extLst>
          </p:cNvPr>
          <p:cNvGrpSpPr/>
          <p:nvPr/>
        </p:nvGrpSpPr>
        <p:grpSpPr>
          <a:xfrm>
            <a:off x="371587" y="266990"/>
            <a:ext cx="10324622" cy="1849619"/>
            <a:chOff x="211234" y="349571"/>
            <a:chExt cx="10324622" cy="1849619"/>
          </a:xfrm>
        </p:grpSpPr>
        <p:sp>
          <p:nvSpPr>
            <p:cNvPr id="4" name="Google Shape;542;p40">
              <a:extLst>
                <a:ext uri="{FF2B5EF4-FFF2-40B4-BE49-F238E27FC236}">
                  <a16:creationId xmlns:a16="http://schemas.microsoft.com/office/drawing/2014/main" id="{A324CB8A-259F-C770-3057-5DB5EDEFD9C1}"/>
                </a:ext>
              </a:extLst>
            </p:cNvPr>
            <p:cNvSpPr txBox="1">
              <a:spLocks/>
            </p:cNvSpPr>
            <p:nvPr/>
          </p:nvSpPr>
          <p:spPr>
            <a:xfrm>
              <a:off x="836271" y="349571"/>
              <a:ext cx="9699585" cy="615513"/>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Quan điểm của Hồ Chí Minh về quan hệ giữa văn hóa với các lĩnh vực khác</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5" name="TextBox 4">
              <a:extLst>
                <a:ext uri="{FF2B5EF4-FFF2-40B4-BE49-F238E27FC236}">
                  <a16:creationId xmlns:a16="http://schemas.microsoft.com/office/drawing/2014/main" id="{3D1BC28B-22F9-B861-00B4-B79BA5F2C75D}"/>
                </a:ext>
              </a:extLst>
            </p:cNvPr>
            <p:cNvSpPr txBox="1"/>
            <p:nvPr/>
          </p:nvSpPr>
          <p:spPr>
            <a:xfrm>
              <a:off x="211234" y="976659"/>
              <a:ext cx="6999789" cy="1077218"/>
            </a:xfrm>
            <a:prstGeom prst="rect">
              <a:avLst/>
            </a:prstGeom>
            <a:noFill/>
          </p:spPr>
          <p:txBody>
            <a:bodyPr wrap="square">
              <a:spAutoFit/>
            </a:bodyPr>
            <a:lstStyle/>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fr"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chính trị</a:t>
              </a:r>
              <a:endParaRPr lang="fr" sz="1600" i="1">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1600" i="1">
                <a:latin typeface="NewCentury-Narrow" panose="020B0500000000000000" pitchFamily="34" charset="0"/>
                <a:ea typeface="NewCentury-Narrow" panose="020B0500000000000000" pitchFamily="34" charset="0"/>
                <a:cs typeface="NewCentury-Narrow" panose="020B0500000000000000" pitchFamily="34" charset="0"/>
                <a:sym typeface="Arial"/>
              </a:endParaRPr>
            </a:p>
            <a:p>
              <a:pPr marL="8466">
                <a:buClr>
                  <a:srgbClr val="000000"/>
                </a:buClr>
                <a:buSzPts val="1700"/>
              </a:pPr>
              <a:r>
                <a:rPr lang="fr" sz="16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Giữ gìn bản sắc dân tộc văn hóa dân tộc, tiếp thu văn hóa nhân loại</a:t>
              </a:r>
            </a:p>
          </p:txBody>
        </p:sp>
        <p:cxnSp>
          <p:nvCxnSpPr>
            <p:cNvPr id="6" name="Straight Connector 5">
              <a:extLst>
                <a:ext uri="{FF2B5EF4-FFF2-40B4-BE49-F238E27FC236}">
                  <a16:creationId xmlns:a16="http://schemas.microsoft.com/office/drawing/2014/main" id="{1F6D17C7-5410-EA2B-8E66-A6E8ED921365}"/>
                </a:ext>
              </a:extLst>
            </p:cNvPr>
            <p:cNvCxnSpPr/>
            <p:nvPr/>
          </p:nvCxnSpPr>
          <p:spPr>
            <a:xfrm>
              <a:off x="254639" y="2199190"/>
              <a:ext cx="969958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1" name="Picture 10" descr="C:\Users\QUOC HUY\Desktop\Logo_Đại_học_FPT.png">
            <a:extLst>
              <a:ext uri="{FF2B5EF4-FFF2-40B4-BE49-F238E27FC236}">
                <a16:creationId xmlns:a16="http://schemas.microsoft.com/office/drawing/2014/main" id="{0E7610D3-89AB-41F5-FD92-455C79BB03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4" name="Google Shape;192;p31">
            <a:extLst>
              <a:ext uri="{FF2B5EF4-FFF2-40B4-BE49-F238E27FC236}">
                <a16:creationId xmlns:a16="http://schemas.microsoft.com/office/drawing/2014/main" id="{9D2C4F26-6AA5-201D-4268-2946A4D28EF1}"/>
              </a:ext>
            </a:extLst>
          </p:cNvPr>
          <p:cNvPicPr preferRelativeResize="0"/>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1575" y="2261923"/>
            <a:ext cx="12162099" cy="4590799"/>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Google Shape;564;p42"/>
          <p:cNvSpPr txBox="1">
            <a:spLocks/>
          </p:cNvSpPr>
          <p:nvPr/>
        </p:nvSpPr>
        <p:spPr>
          <a:xfrm>
            <a:off x="1215342" y="3064865"/>
            <a:ext cx="4795777" cy="150169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Giải phóng chính trị đồng nghĩa với giải phóng xã hội. Từ đó văn hóa mới có điều kiện phát triển.</a:t>
            </a:r>
            <a:endParaRPr lang="en-US" sz="2400"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pic>
        <p:nvPicPr>
          <p:cNvPr id="16" name="Google Shape;568;p42"/>
          <p:cNvPicPr preferRelativeResize="0"/>
          <p:nvPr/>
        </p:nvPicPr>
        <p:blipFill>
          <a:blip r:embed="rId6">
            <a:alphaModFix/>
          </a:blip>
          <a:stretch>
            <a:fillRect/>
          </a:stretch>
        </p:blipFill>
        <p:spPr>
          <a:xfrm>
            <a:off x="6288912" y="2746093"/>
            <a:ext cx="5729468" cy="3359033"/>
          </a:xfrm>
          <a:prstGeom prst="rect">
            <a:avLst/>
          </a:prstGeom>
          <a:noFill/>
          <a:ln>
            <a:noFill/>
          </a:ln>
        </p:spPr>
      </p:pic>
      <p:sp>
        <p:nvSpPr>
          <p:cNvPr id="17" name="TextBox 16">
            <a:extLst>
              <a:ext uri="{FF2B5EF4-FFF2-40B4-BE49-F238E27FC236}">
                <a16:creationId xmlns:a16="http://schemas.microsoft.com/office/drawing/2014/main" id="{03298F17-4440-CF40-A63D-8760AB9A3445}"/>
              </a:ext>
            </a:extLst>
          </p:cNvPr>
          <p:cNvSpPr txBox="1"/>
          <p:nvPr/>
        </p:nvSpPr>
        <p:spPr>
          <a:xfrm>
            <a:off x="1715828" y="2603200"/>
            <a:ext cx="3319040" cy="461665"/>
          </a:xfrm>
          <a:prstGeom prst="rect">
            <a:avLst/>
          </a:prstGeom>
          <a:noFill/>
        </p:spPr>
        <p:txBody>
          <a:bodyPr wrap="square">
            <a:spAutoFit/>
          </a:bodyPr>
          <a:lstStyle/>
          <a:p>
            <a:pPr marL="16932" indent="0">
              <a:buClr>
                <a:srgbClr val="000000"/>
              </a:buClr>
              <a:buSzPts val="1600"/>
              <a:buNone/>
            </a:pPr>
            <a:r>
              <a:rPr lang="en-US" sz="2400" b="1">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2400" b="1" dirty="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graphicFrame>
        <p:nvGraphicFramePr>
          <p:cNvPr id="18" name="Diagram 17">
            <a:extLst>
              <a:ext uri="{FF2B5EF4-FFF2-40B4-BE49-F238E27FC236}">
                <a16:creationId xmlns:a16="http://schemas.microsoft.com/office/drawing/2014/main" id="{32567300-17CD-CC76-EDB9-B2A9FBDDEA55}"/>
              </a:ext>
            </a:extLst>
          </p:cNvPr>
          <p:cNvGraphicFramePr/>
          <p:nvPr>
            <p:extLst>
              <p:ext uri="{D42A27DB-BD31-4B8C-83A1-F6EECF244321}">
                <p14:modId xmlns:p14="http://schemas.microsoft.com/office/powerpoint/2010/main" val="1412064116"/>
              </p:ext>
            </p:extLst>
          </p:nvPr>
        </p:nvGraphicFramePr>
        <p:xfrm>
          <a:off x="173620" y="4566555"/>
          <a:ext cx="5922380" cy="18730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18"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pSp>
        <p:nvGrpSpPr>
          <p:cNvPr id="2" name="Group 1">
            <a:extLst>
              <a:ext uri="{FF2B5EF4-FFF2-40B4-BE49-F238E27FC236}">
                <a16:creationId xmlns:a16="http://schemas.microsoft.com/office/drawing/2014/main" id="{BF9C54E7-C31E-70FD-3F8A-9F8F370465A8}"/>
              </a:ext>
            </a:extLst>
          </p:cNvPr>
          <p:cNvGrpSpPr/>
          <p:nvPr/>
        </p:nvGrpSpPr>
        <p:grpSpPr>
          <a:xfrm>
            <a:off x="338556" y="247427"/>
            <a:ext cx="10197300" cy="1824438"/>
            <a:chOff x="338556" y="293727"/>
            <a:chExt cx="10197300" cy="1824438"/>
          </a:xfrm>
        </p:grpSpPr>
        <p:sp>
          <p:nvSpPr>
            <p:cNvPr id="3" name="Google Shape;542;p40">
              <a:extLst>
                <a:ext uri="{FF2B5EF4-FFF2-40B4-BE49-F238E27FC236}">
                  <a16:creationId xmlns:a16="http://schemas.microsoft.com/office/drawing/2014/main" id="{9AD6E384-106D-F07B-2922-595AF1A3E193}"/>
                </a:ext>
              </a:extLst>
            </p:cNvPr>
            <p:cNvSpPr txBox="1">
              <a:spLocks/>
            </p:cNvSpPr>
            <p:nvPr/>
          </p:nvSpPr>
          <p:spPr>
            <a:xfrm>
              <a:off x="836271" y="293727"/>
              <a:ext cx="9699585" cy="615513"/>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Quan điểm của Hồ Chí Minh về quan hệ giữa văn hóa với các lĩnh vực khác</a:t>
              </a:r>
              <a:endParaRPr lang="en-US" sz="24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4" name="TextBox 3">
              <a:extLst>
                <a:ext uri="{FF2B5EF4-FFF2-40B4-BE49-F238E27FC236}">
                  <a16:creationId xmlns:a16="http://schemas.microsoft.com/office/drawing/2014/main" id="{E3650B7B-2672-22F9-294C-1FF5E95BD433}"/>
                </a:ext>
              </a:extLst>
            </p:cNvPr>
            <p:cNvSpPr txBox="1"/>
            <p:nvPr/>
          </p:nvSpPr>
          <p:spPr>
            <a:xfrm>
              <a:off x="338556" y="965084"/>
              <a:ext cx="6999789" cy="1077218"/>
            </a:xfrm>
            <a:prstGeom prst="rect">
              <a:avLst/>
            </a:prstGeom>
            <a:noFill/>
          </p:spPr>
          <p:txBody>
            <a:bodyPr wrap="square">
              <a:spAutoFit/>
            </a:bodyPr>
            <a:lstStyle/>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fr"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chính trị</a:t>
              </a:r>
              <a:endParaRPr lang="fr" sz="1600" i="1">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kinh tế</a:t>
              </a:r>
              <a:endParaRPr lang="en-US" sz="1600" i="1">
                <a:latin typeface="NewCentury-Narrow" panose="020B0500000000000000" pitchFamily="34" charset="0"/>
                <a:ea typeface="NewCentury-Narrow" panose="020B0500000000000000" pitchFamily="34" charset="0"/>
                <a:cs typeface="NewCentury-Narrow" panose="020B0500000000000000" pitchFamily="34" charset="0"/>
                <a:sym typeface="Arial"/>
              </a:endParaRPr>
            </a:p>
            <a:p>
              <a:pPr marL="8466">
                <a:buClr>
                  <a:srgbClr val="000000"/>
                </a:buClr>
                <a:buSzPts val="1700"/>
              </a:pP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latin typeface="NewCentury-Narrow" panose="020B0500000000000000" pitchFamily="34" charset="0"/>
                  <a:ea typeface="NewCentury-Narrow" panose="020B0500000000000000" pitchFamily="34" charset="0"/>
                  <a:cs typeface="NewCentury-Narrow" panose="020B0500000000000000" pitchFamily="34" charset="0"/>
                  <a:sym typeface="Lobster"/>
                </a:rPr>
                <a:t>Trong quan hệ với xã hội</a:t>
              </a:r>
              <a:endParaRPr lang="en-US" sz="1600">
                <a:latin typeface="NewCentury-Narrow" panose="020B0500000000000000" pitchFamily="34" charset="0"/>
                <a:ea typeface="NewCentury-Narrow" panose="020B0500000000000000" pitchFamily="34" charset="0"/>
                <a:cs typeface="NewCentury-Narrow" panose="020B0500000000000000" pitchFamily="34" charset="0"/>
                <a:sym typeface="Arial"/>
              </a:endParaRPr>
            </a:p>
            <a:p>
              <a:pPr marL="8466">
                <a:buClr>
                  <a:srgbClr val="000000"/>
                </a:buClr>
                <a:buSzPts val="1700"/>
              </a:pPr>
              <a:r>
                <a:rPr lang="fr" sz="16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fr" sz="1600">
                  <a:latin typeface="Calibri" panose="020F0502020204030204" pitchFamily="34" charset="0"/>
                  <a:ea typeface="Calibri" panose="020F0502020204030204" pitchFamily="34" charset="0"/>
                  <a:cs typeface="Calibri" panose="020F0502020204030204" pitchFamily="34" charset="0"/>
                  <a:sym typeface="Lobster"/>
                </a:rPr>
                <a:t> </a:t>
              </a:r>
              <a:r>
                <a:rPr lang="en-US" sz="1600">
                  <a:solidFill>
                    <a:srgbClr val="264DCA"/>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Giữ gìn bản sắc dân tộc văn hóa dân tộc, tiếp thu văn hóa nhân loại</a:t>
              </a:r>
            </a:p>
          </p:txBody>
        </p:sp>
        <p:cxnSp>
          <p:nvCxnSpPr>
            <p:cNvPr id="5" name="Straight Connector 4">
              <a:extLst>
                <a:ext uri="{FF2B5EF4-FFF2-40B4-BE49-F238E27FC236}">
                  <a16:creationId xmlns:a16="http://schemas.microsoft.com/office/drawing/2014/main" id="{7025A4B7-4AC4-0682-BC80-BDFE5DF2D330}"/>
                </a:ext>
              </a:extLst>
            </p:cNvPr>
            <p:cNvCxnSpPr>
              <a:cxnSpLocks/>
            </p:cNvCxnSpPr>
            <p:nvPr/>
          </p:nvCxnSpPr>
          <p:spPr>
            <a:xfrm>
              <a:off x="451409" y="2118165"/>
              <a:ext cx="76508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9" name="Picture 8" descr="C:\Users\QUOC HUY\Desktop\Logo_Đại_học_FPT.png">
            <a:extLst>
              <a:ext uri="{FF2B5EF4-FFF2-40B4-BE49-F238E27FC236}">
                <a16:creationId xmlns:a16="http://schemas.microsoft.com/office/drawing/2014/main" id="{30F93B4C-E2C5-5D11-F929-9FA82DD74B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6" name="Google Shape;192;p31">
            <a:extLst>
              <a:ext uri="{FF2B5EF4-FFF2-40B4-BE49-F238E27FC236}">
                <a16:creationId xmlns:a16="http://schemas.microsoft.com/office/drawing/2014/main" id="{B776139B-A3CB-30E5-E9C0-BEF486240C39}"/>
              </a:ext>
            </a:extLst>
          </p:cNvPr>
          <p:cNvPicPr preferRelativeResize="0"/>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0" y="2223519"/>
            <a:ext cx="12173674" cy="463448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Google Shape;573;p43"/>
          <p:cNvSpPr txBox="1">
            <a:spLocks/>
          </p:cNvSpPr>
          <p:nvPr/>
        </p:nvSpPr>
        <p:spPr>
          <a:xfrm>
            <a:off x="836272" y="2356079"/>
            <a:ext cx="6999788" cy="883052"/>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 indent="0" algn="just">
              <a:buClr>
                <a:srgbClr val="000000"/>
              </a:buClr>
              <a:buSzPts val="1600"/>
              <a:buFont typeface="Arial" panose="020B0604020202020204" pitchFamily="34" charset="0"/>
              <a:buNone/>
            </a:pPr>
            <a:r>
              <a:rPr lang="en-US"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Bản sắn văn hóa dân tộc chứa đựng giá trị lớn và có ý nghĩa quan trọng trong việc xây dựng, bảo vệ Tổ quốc</a:t>
            </a:r>
          </a:p>
        </p:txBody>
      </p:sp>
      <p:pic>
        <p:nvPicPr>
          <p:cNvPr id="11" name="Google Shape;577;p43"/>
          <p:cNvPicPr preferRelativeResize="0"/>
          <p:nvPr/>
        </p:nvPicPr>
        <p:blipFill>
          <a:blip r:embed="rId6">
            <a:alphaModFix/>
          </a:blip>
          <a:stretch>
            <a:fillRect/>
          </a:stretch>
        </p:blipFill>
        <p:spPr>
          <a:xfrm>
            <a:off x="8102278" y="1725066"/>
            <a:ext cx="3854370" cy="2742761"/>
          </a:xfrm>
          <a:prstGeom prst="rect">
            <a:avLst/>
          </a:prstGeom>
          <a:noFill/>
          <a:ln>
            <a:noFill/>
          </a:ln>
        </p:spPr>
      </p:pic>
      <p:pic>
        <p:nvPicPr>
          <p:cNvPr id="12" name="Google Shape;578;p43"/>
          <p:cNvPicPr preferRelativeResize="0"/>
          <p:nvPr/>
        </p:nvPicPr>
        <p:blipFill>
          <a:blip r:embed="rId7">
            <a:alphaModFix/>
          </a:blip>
          <a:stretch>
            <a:fillRect/>
          </a:stretch>
        </p:blipFill>
        <p:spPr>
          <a:xfrm>
            <a:off x="8102278" y="3994283"/>
            <a:ext cx="3854370" cy="2863717"/>
          </a:xfrm>
          <a:prstGeom prst="rect">
            <a:avLst/>
          </a:prstGeom>
          <a:noFill/>
          <a:ln>
            <a:noFill/>
          </a:ln>
        </p:spPr>
      </p:pic>
      <p:sp>
        <p:nvSpPr>
          <p:cNvPr id="13" name="Google Shape;573;p43">
            <a:extLst>
              <a:ext uri="{FF2B5EF4-FFF2-40B4-BE49-F238E27FC236}">
                <a16:creationId xmlns:a16="http://schemas.microsoft.com/office/drawing/2014/main" id="{9D43B696-9557-5CDF-41F0-741055C18650}"/>
              </a:ext>
            </a:extLst>
          </p:cNvPr>
          <p:cNvSpPr txBox="1">
            <a:spLocks/>
          </p:cNvSpPr>
          <p:nvPr/>
        </p:nvSpPr>
        <p:spPr>
          <a:xfrm>
            <a:off x="836271" y="3429000"/>
            <a:ext cx="6999788" cy="1478665"/>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 indent="0" algn="just">
              <a:buClr>
                <a:srgbClr val="000000"/>
              </a:buClr>
              <a:buSzPts val="1600"/>
              <a:buFont typeface="Arial" panose="020B0604020202020204" pitchFamily="34" charset="0"/>
              <a:buNone/>
            </a:pPr>
            <a:r>
              <a:rPr lang="vi-VN"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Về nội dung, đó là lòng yêu nước thương nòi; tinh thần độc lập, tự cường, tự tôn dân tộc… Về hình thức, cốt cách văn hóa dân tộc biểu hiện ở ngôn ngữ, phong tục tập quán, lễ hội, truyền thống…</a:t>
            </a:r>
          </a:p>
        </p:txBody>
      </p:sp>
      <p:sp>
        <p:nvSpPr>
          <p:cNvPr id="14" name="Google Shape;573;p43">
            <a:extLst>
              <a:ext uri="{FF2B5EF4-FFF2-40B4-BE49-F238E27FC236}">
                <a16:creationId xmlns:a16="http://schemas.microsoft.com/office/drawing/2014/main" id="{DC17766F-787E-8981-99B8-ED7696CE2FB7}"/>
              </a:ext>
            </a:extLst>
          </p:cNvPr>
          <p:cNvSpPr txBox="1">
            <a:spLocks/>
          </p:cNvSpPr>
          <p:nvPr/>
        </p:nvSpPr>
        <p:spPr>
          <a:xfrm>
            <a:off x="836271" y="5050374"/>
            <a:ext cx="6999788" cy="751534"/>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 indent="0" algn="just">
              <a:buClr>
                <a:srgbClr val="000000"/>
              </a:buClr>
              <a:buSzPts val="1600"/>
              <a:buFont typeface="Arial" panose="020B0604020202020204" pitchFamily="34" charset="0"/>
              <a:buNone/>
            </a:pPr>
            <a:r>
              <a:rPr lang="vi-VN"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Trong </a:t>
            </a:r>
            <a:r>
              <a:rPr lang="en-US"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g</a:t>
            </a:r>
            <a:r>
              <a:rPr lang="vi-VN" sz="2400">
                <a:solidFill>
                  <a:schemeClr val="bg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iữ gìn bản sắc dân tộc văn hóa dân tộc, phải biết tiếp thu văn hóa nhân loại.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par>
                                <p:cTn id="17" presetID="16" presetClass="entr" presetSubtype="2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1536</Words>
  <Application>Microsoft Office PowerPoint</Application>
  <PresentationFormat>Widescreen</PresentationFormat>
  <Paragraphs>98</Paragraphs>
  <Slides>17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DM Serif Display</vt:lpstr>
      <vt:lpstr>NewCentury-Narrow</vt:lpstr>
      <vt:lpstr>Raleway</vt:lpstr>
      <vt:lpstr>Times New Roman</vt:lpstr>
      <vt:lpstr>ZapfChancery-Medium</vt:lpstr>
      <vt:lpstr>Office Theme</vt:lpstr>
      <vt:lpstr>PowerPoint Presentation</vt:lpstr>
      <vt:lpstr>6.1. Tư tưởng Hồ Chí Minh về văn hóa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6.1. Tư tưởng Hồ Chí Minh về văn hóa</vt:lpstr>
      <vt:lpstr>PowerPoint Presentation</vt:lpstr>
      <vt:lpstr>PowerPoint Presentation</vt:lpstr>
      <vt:lpstr>PowerPoint Presentation</vt:lpstr>
      <vt:lpstr>6.1. Tư tưởng Hồ Chí Minh về văn hóa</vt:lpstr>
      <vt:lpstr>PowerPoint Presentation</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21</cp:revision>
  <dcterms:created xsi:type="dcterms:W3CDTF">2024-02-21T06:10:06Z</dcterms:created>
  <dcterms:modified xsi:type="dcterms:W3CDTF">2024-03-07T14:05:28Z</dcterms:modified>
</cp:coreProperties>
</file>